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2.xml" ContentType="application/vnd.openxmlformats-officedocument.presentationml.tags+xml"/>
  <Override PartName="/ppt/notesSlides/notesSlide1.xml" ContentType="application/vnd.openxmlformats-officedocument.presentationml.notesSlide+xml"/>
  <Override PartName="/ppt/tags/tag83.xml" ContentType="application/vnd.openxmlformats-officedocument.presentationml.tags+xml"/>
  <Override PartName="/ppt/notesSlides/notesSlide2.xml" ContentType="application/vnd.openxmlformats-officedocument.presentationml.notesSlide+xml"/>
  <Override PartName="/ppt/tags/tag84.xml" ContentType="application/vnd.openxmlformats-officedocument.presentationml.tags+xml"/>
  <Override PartName="/ppt/notesSlides/notesSlide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notesSlides/notesSlide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xml" ContentType="application/vnd.openxmlformats-officedocument.presentationml.notesSlide+xml"/>
  <Override PartName="/ppt/tags/tag95.xml" ContentType="application/vnd.openxmlformats-officedocument.presentationml.tags+xml"/>
  <Override PartName="/ppt/notesSlides/notesSlide7.xml" ContentType="application/vnd.openxmlformats-officedocument.presentationml.notesSlide+xml"/>
  <Override PartName="/ppt/tags/tag96.xml" ContentType="application/vnd.openxmlformats-officedocument.presentationml.tags+xml"/>
  <Override PartName="/ppt/notesSlides/notesSlide8.xml" ContentType="application/vnd.openxmlformats-officedocument.presentationml.notesSlide+xml"/>
  <Override PartName="/ppt/tags/tag97.xml" ContentType="application/vnd.openxmlformats-officedocument.presentationml.tags+xml"/>
  <Override PartName="/ppt/notesSlides/notesSlide9.xml" ContentType="application/vnd.openxmlformats-officedocument.presentationml.notesSlide+xml"/>
  <Override PartName="/ppt/tags/tag98.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25"/>
  </p:notesMasterIdLst>
  <p:handoutMasterIdLst>
    <p:handoutMasterId r:id="rId26"/>
  </p:handoutMasterIdLst>
  <p:sldIdLst>
    <p:sldId id="256" r:id="rId2"/>
    <p:sldId id="2147375970" r:id="rId3"/>
    <p:sldId id="2076137405" r:id="rId4"/>
    <p:sldId id="2147375107" r:id="rId5"/>
    <p:sldId id="2147375592" r:id="rId6"/>
    <p:sldId id="2147375964" r:id="rId7"/>
    <p:sldId id="2147375939" r:id="rId8"/>
    <p:sldId id="1790802451" r:id="rId9"/>
    <p:sldId id="2147375965" r:id="rId10"/>
    <p:sldId id="2147375966" r:id="rId11"/>
    <p:sldId id="2147375967" r:id="rId12"/>
    <p:sldId id="2147375969" r:id="rId13"/>
    <p:sldId id="409" r:id="rId14"/>
    <p:sldId id="1790800234" r:id="rId15"/>
    <p:sldId id="2147375968" r:id="rId16"/>
    <p:sldId id="3359" r:id="rId17"/>
    <p:sldId id="2147375052" r:id="rId18"/>
    <p:sldId id="2147375909" r:id="rId19"/>
    <p:sldId id="2076137381" r:id="rId20"/>
    <p:sldId id="2147375942" r:id="rId21"/>
    <p:sldId id="1790803652" r:id="rId22"/>
    <p:sldId id="2076137396" r:id="rId23"/>
    <p:sldId id="3346" r:id="rId24"/>
  </p:sldIdLst>
  <p:sldSz cx="12192000" cy="6858000"/>
  <p:notesSz cx="9926638" cy="6797675"/>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2"/>
    <a:srgbClr val="FFFFFF"/>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6E3C6-974B-74A8-D915-A1F414A5ECBD}" v="16" dt="2022-11-24T08:48:06.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24" autoAdjust="0"/>
    <p:restoredTop sz="90920" autoAdjust="0"/>
  </p:normalViewPr>
  <p:slideViewPr>
    <p:cSldViewPr snapToGrid="0">
      <p:cViewPr varScale="1">
        <p:scale>
          <a:sx n="97" d="100"/>
          <a:sy n="97" d="100"/>
        </p:scale>
        <p:origin x="108" y="336"/>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143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11/24/2022</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11/24/2022</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If we think back to 2018 when we crafted our current Intelligent Automation market positioning…we only had a few guiding principles: </a:t>
            </a:r>
          </a:p>
          <a:p>
            <a:pPr marL="171450" indent="-171450">
              <a:buFontTx/>
              <a:buChar char="-"/>
            </a:pPr>
            <a:r>
              <a:rPr lang="en-US" sz="1200" b="0" i="0" kern="1200">
                <a:solidFill>
                  <a:schemeClr val="tx1"/>
                </a:solidFill>
                <a:effectLst/>
                <a:latin typeface="+mn-lt"/>
                <a:ea typeface="+mn-ea"/>
                <a:cs typeface="+mn-cs"/>
              </a:rPr>
              <a:t>&lt;click&gt; We agreed to shift from leading with Capture-Oriented solutions to leading with an integrated IA platform &amp; ecosystem &lt;click x2&gt;</a:t>
            </a:r>
          </a:p>
          <a:p>
            <a:pPr marL="171450" indent="-171450">
              <a:buFontTx/>
              <a:buChar char="-"/>
            </a:pPr>
            <a:r>
              <a:rPr lang="en-US" sz="1200" b="0" i="0" kern="1200">
                <a:solidFill>
                  <a:schemeClr val="tx1"/>
                </a:solidFill>
                <a:effectLst/>
                <a:latin typeface="+mn-lt"/>
                <a:ea typeface="+mn-ea"/>
                <a:cs typeface="+mn-cs"/>
              </a:rPr>
              <a:t>We agreed to move from on-premise software to cloud-ready SW capable of supporting private and public cloud &lt;click x2&gt;</a:t>
            </a:r>
          </a:p>
          <a:p>
            <a:pPr marL="171450" indent="-171450">
              <a:buFontTx/>
              <a:buChar char="-"/>
            </a:pPr>
            <a:r>
              <a:rPr lang="en-US" sz="1200" b="0" i="0" kern="1200">
                <a:solidFill>
                  <a:schemeClr val="tx1"/>
                </a:solidFill>
                <a:effectLst/>
                <a:latin typeface="+mn-lt"/>
                <a:ea typeface="+mn-ea"/>
                <a:cs typeface="+mn-cs"/>
              </a:rPr>
              <a:t>And the last piece…was to modernize our operating model to be more market-aligned and customer-centric…and we’re doing that right now as we shift to a recurring revenue business model</a:t>
            </a:r>
          </a:p>
          <a:p>
            <a:pPr marL="171450" indent="-171450">
              <a:buFontTx/>
              <a:buChar char="-"/>
            </a:pPr>
            <a:r>
              <a:rPr lang="en-US" sz="1200" b="0" i="0" kern="1200">
                <a:solidFill>
                  <a:schemeClr val="tx1"/>
                </a:solidFill>
                <a:effectLst/>
                <a:latin typeface="+mn-lt"/>
                <a:ea typeface="+mn-ea"/>
                <a:cs typeface="+mn-cs"/>
              </a:rPr>
              <a:t>With your leadership, in just 3yrs we have radically changed our position in the market</a:t>
            </a:r>
          </a:p>
          <a:p>
            <a:pPr marL="171450" indent="-171450">
              <a:buFontTx/>
              <a:buChar char="-"/>
            </a:pPr>
            <a:r>
              <a:rPr lang="en-US" sz="1200" b="0" i="0" kern="1200">
                <a:solidFill>
                  <a:schemeClr val="tx1"/>
                </a:solidFill>
                <a:effectLst/>
                <a:latin typeface="+mn-lt"/>
                <a:ea typeface="+mn-ea"/>
                <a:cs typeface="+mn-cs"/>
              </a:rPr>
              <a:t>Because of your efforts WE ARE a modern IA platform company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00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Throughout ‘22 we will continue to strengthen the integration of our comprehensive Automation portfolio that provides you the ability to penetrate different LOB customers with up and cross-sell potential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will continue to win in the enterprise and SMB markets by focusing on what differentiates us from the competition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And what differentiates Kofax is our ability to use our Cognitive Capture heritage, coupled with our Workflow Orchestration strategy…to transform content-intensive workflows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stands true across IA, AP, PA and Productivity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Focusing on Digitally Transforming ‘Content-Intensive’ Workflows is the way we expand from back-office document imaging use cases to front office complex content-intensive use cases WHILE differentiating ourselves from other Workflow solutions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34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b="1" u="sng"/>
              <a:t>POTENTIAL Q&amp;A</a:t>
            </a:r>
          </a:p>
          <a:p>
            <a:pPr marL="0" indent="0">
              <a:lnSpc>
                <a:spcPct val="107000"/>
              </a:lnSpc>
              <a:buFont typeface="Calibri" panose="020F0502020204030204" pitchFamily="34" charset="0"/>
              <a:buNone/>
            </a:pPr>
            <a:r>
              <a:rPr lang="en-US" b="1">
                <a:latin typeface="Calibri" panose="020F0502020204030204" pitchFamily="34" charset="0"/>
                <a:ea typeface="Calibri" panose="020F0502020204030204" pitchFamily="34" charset="0"/>
                <a:cs typeface="Times New Roman" panose="02020603050405020304" pitchFamily="18" charset="0"/>
              </a:rPr>
              <a:t>Q1: </a:t>
            </a:r>
            <a:r>
              <a:rPr lang="en-US">
                <a:latin typeface="Calibri" panose="020F0502020204030204" pitchFamily="34" charset="0"/>
                <a:ea typeface="Calibri" panose="020F0502020204030204" pitchFamily="34" charset="0"/>
                <a:cs typeface="Times New Roman" panose="02020603050405020304" pitchFamily="18" charset="0"/>
              </a:rPr>
              <a:t>Are all the products within the IA Platform deployable via Cloud? If not, what does the roadmap look in terms of timing to make all products Cloud-ready? </a:t>
            </a:r>
          </a:p>
          <a:p>
            <a:pPr marL="0" indent="0">
              <a:lnSpc>
                <a:spcPct val="107000"/>
              </a:lnSpc>
              <a:buFont typeface="Calibri" panose="020F0502020204030204" pitchFamily="34" charset="0"/>
              <a:buNone/>
            </a:pPr>
            <a:r>
              <a:rPr lang="en-US" b="1">
                <a:latin typeface="Calibri" panose="020F0502020204030204" pitchFamily="34" charset="0"/>
                <a:ea typeface="Calibri" panose="020F0502020204030204" pitchFamily="34" charset="0"/>
                <a:cs typeface="Times New Roman" panose="02020603050405020304" pitchFamily="18" charset="0"/>
              </a:rPr>
              <a:t>Q2: </a:t>
            </a:r>
            <a:r>
              <a:rPr lang="en-US">
                <a:latin typeface="Calibri" panose="020F0502020204030204" pitchFamily="34" charset="0"/>
                <a:ea typeface="Calibri" panose="020F0502020204030204" pitchFamily="34" charset="0"/>
                <a:cs typeface="Times New Roman" panose="02020603050405020304" pitchFamily="18" charset="0"/>
              </a:rPr>
              <a:t>Which of these products are in highest demand / exhibiting most growth? Which products generate the most revenue for Kofax?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246F7-8D45-4A9B-B3DD-49E8299529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59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00" kern="1200">
                <a:solidFill>
                  <a:schemeClr val="tx1"/>
                </a:solidFill>
                <a:effectLst/>
                <a:latin typeface="+mn-lt"/>
                <a:ea typeface="+mn-ea"/>
                <a:cs typeface="+mn-cs"/>
              </a:rPr>
              <a:t>We lead with our IA Platform and the core of that is TotalAgility, which is our engine for case management and low code workflow with embedded AI powered capabilities for intelligent document processing. It also has deep technical integrations to the end to end automation capabilities we provide for RPA, for analytics, for electronic signature, for document cloud storage, and customer communications which gets our customers again to this very differentiated and comprehensive set of capabilities that they can deploy across their business. </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We then extend the IA platform with distinct enterprise applications that we deploy as the use-cases call for them. This includes our vertical and use case specific solutions which we continue to grow, along with our solutions for print management and productivity including PDF management capabilities. </a:t>
            </a:r>
          </a:p>
          <a:p>
            <a:pPr marL="285750" lvl="0" indent="-285750">
              <a:buFont typeface="Arial" panose="020B0604020202020204" pitchFamily="34" charset="0"/>
              <a:buChar char="•"/>
            </a:pPr>
            <a:r>
              <a:rPr lang="en-US" sz="2000" kern="1200">
                <a:solidFill>
                  <a:schemeClr val="tx1"/>
                </a:solidFill>
                <a:effectLst/>
                <a:latin typeface="+mn-lt"/>
                <a:ea typeface="+mn-ea"/>
                <a:cs typeface="+mn-cs"/>
              </a:rPr>
              <a:t>One thing that is important to understand is that our platform can be deployed </a:t>
            </a:r>
            <a:r>
              <a:rPr lang="en-US" sz="1200" kern="1200">
                <a:solidFill>
                  <a:schemeClr val="tx1"/>
                </a:solidFill>
                <a:effectLst/>
                <a:latin typeface="+mn-lt"/>
                <a:ea typeface="+mn-ea"/>
                <a:cs typeface="+mn-cs"/>
              </a:rPr>
              <a:t>in a modular fashion or end to end. Our commercial terms support that…so customers can pick which technologies they want to buy when they are ready. </a:t>
            </a:r>
          </a:p>
          <a:p>
            <a:pPr marL="285750" lvl="0" indent="-285750">
              <a:buFont typeface="Arial" panose="020B0604020202020204" pitchFamily="34" charset="0"/>
              <a:buChar char="•"/>
            </a:pPr>
            <a:r>
              <a:rPr lang="en-US" sz="1200" kern="1200">
                <a:solidFill>
                  <a:schemeClr val="tx1"/>
                </a:solidFill>
                <a:effectLst/>
                <a:latin typeface="+mn-lt"/>
                <a:ea typeface="+mn-ea"/>
                <a:cs typeface="+mn-cs"/>
              </a:rPr>
              <a:t>Entire Platform is Cloud-Ready via one-click script it can be containerized and deployed to cloud of the customers choosing</a:t>
            </a:r>
            <a:endParaRPr lang="en-US" sz="2000" kern="1200">
              <a:solidFill>
                <a:schemeClr val="tx1"/>
              </a:solidFill>
              <a:effectLst/>
              <a:latin typeface="+mn-lt"/>
              <a:ea typeface="+mn-ea"/>
              <a:cs typeface="+mn-cs"/>
            </a:endParaRPr>
          </a:p>
          <a:p>
            <a:pPr marL="285750" lvl="0" indent="-285750">
              <a:buFont typeface="Arial" panose="020B0604020202020204" pitchFamily="34" charset="0"/>
              <a:buChar char="•"/>
            </a:pPr>
            <a:r>
              <a:rPr lang="en-US" sz="2000" kern="1200">
                <a:solidFill>
                  <a:schemeClr val="tx1"/>
                </a:solidFill>
                <a:effectLst/>
                <a:latin typeface="+mn-lt"/>
                <a:ea typeface="+mn-ea"/>
                <a:cs typeface="+mn-cs"/>
              </a:rPr>
              <a:t>Customer </a:t>
            </a:r>
            <a:r>
              <a:rPr lang="en-US" sz="1200" kern="1200">
                <a:solidFill>
                  <a:schemeClr val="tx1"/>
                </a:solidFill>
                <a:effectLst/>
                <a:latin typeface="+mn-lt"/>
                <a:ea typeface="+mn-ea"/>
                <a:cs typeface="+mn-cs"/>
              </a:rPr>
              <a:t>Buyer personas are equally divided between CIO or Technical buyers and LOB DT leaders for the IA Platform and more LOB buyers for AP enterprise apps.</a:t>
            </a: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3EB8F4-2410-4199-A48E-4168D9FB8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01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This slide introduces the Kofax Intelligent Automation Platform.  </a:t>
            </a:r>
          </a:p>
          <a:p>
            <a:endParaRPr lang="en-US" i="0"/>
          </a:p>
          <a:p>
            <a:pPr marL="171450" indent="-171450">
              <a:buFontTx/>
              <a:buChar char="-"/>
            </a:pPr>
            <a:r>
              <a:rPr lang="en-US" i="0"/>
              <a:t>Following up on the previous slide, Kofax delivers the needed complimentary technologies in a single platform built, around TotalAgility. </a:t>
            </a:r>
          </a:p>
          <a:p>
            <a:pPr marL="171450" indent="-171450">
              <a:buFontTx/>
              <a:buChar char="-"/>
            </a:pPr>
            <a:r>
              <a:rPr lang="en-US" i="0"/>
              <a:t>No other vendor can claim the range of technologies listed in the slide in a single, integrated platform.</a:t>
            </a:r>
          </a:p>
          <a:p>
            <a:pPr marL="171450" indent="-171450">
              <a:buFontTx/>
              <a:buChar char="-"/>
            </a:pPr>
            <a:r>
              <a:rPr lang="en-US" i="0"/>
              <a:t>Three key technologies will drive automation solutions:</a:t>
            </a:r>
          </a:p>
          <a:p>
            <a:pPr marL="628650" lvl="1" indent="-171450">
              <a:buFontTx/>
              <a:buChar char="-"/>
            </a:pPr>
            <a:r>
              <a:rPr lang="en-US" i="0"/>
              <a:t>AI, to drive document intelligence</a:t>
            </a:r>
          </a:p>
          <a:p>
            <a:pPr marL="628650" lvl="1" indent="-171450">
              <a:buFontTx/>
              <a:buChar char="-"/>
            </a:pPr>
            <a:r>
              <a:rPr lang="en-US" i="0"/>
              <a:t>Cloud, to enable fast deployments and flexible deployment options</a:t>
            </a:r>
          </a:p>
          <a:p>
            <a:pPr marL="628650" lvl="1" indent="-171450">
              <a:buFontTx/>
              <a:buChar char="-"/>
            </a:pPr>
            <a:r>
              <a:rPr lang="en-US" i="0"/>
              <a:t>Low-code, to expand workflow development capabilities across </a:t>
            </a:r>
            <a:r>
              <a:rPr lang="en-US" i="0" err="1"/>
              <a:t>entriprises</a:t>
            </a:r>
            <a:endParaRPr lang="en-US" i="0"/>
          </a:p>
          <a:p>
            <a:pPr marL="628650" lvl="1" indent="-171450">
              <a:buFontTx/>
              <a:buChar char="-"/>
            </a:pPr>
            <a:endParaRPr lang="en-US" i="0"/>
          </a:p>
          <a:p>
            <a:pPr marL="0" lvl="0" indent="0">
              <a:buFontTx/>
              <a:buNone/>
            </a:pPr>
            <a:r>
              <a:rPr lang="en-US" b="1" i="0"/>
              <a:t>Takeaway: </a:t>
            </a:r>
            <a:r>
              <a:rPr lang="en-US" b="0" i="0"/>
              <a:t>Kofax is a leader in intelligent automation and the only vendor to offer AI, RPA, low-code and e-signature in a single, integrated </a:t>
            </a:r>
            <a:r>
              <a:rPr lang="en-US" b="0" i="0" err="1"/>
              <a:t>platfrom</a:t>
            </a:r>
            <a:r>
              <a:rPr lang="en-US" b="0" i="0"/>
              <a:t>.</a:t>
            </a:r>
          </a:p>
          <a:p>
            <a:pPr marL="0" lvl="0" indent="0">
              <a:buFontTx/>
              <a:buNone/>
            </a:pPr>
            <a:endParaRPr lang="en-US" b="0" i="0"/>
          </a:p>
          <a:p>
            <a:pPr marL="0" lvl="0" indent="0">
              <a:buFontTx/>
              <a:buNone/>
            </a:pPr>
            <a:r>
              <a:rPr lang="en-US" b="1" i="0"/>
              <a:t>Next slides: </a:t>
            </a:r>
            <a:r>
              <a:rPr lang="en-US" b="0" i="0"/>
              <a:t>Overview of TotalAgility capabilities across Document Intelligence, Connected Systems and Process Orchestration</a:t>
            </a:r>
          </a:p>
          <a:p>
            <a:pPr marL="0" lvl="0" indent="0">
              <a:buFontTx/>
              <a:buNone/>
            </a:pPr>
            <a:endParaRPr lang="en-US" b="1" i="0"/>
          </a:p>
          <a:p>
            <a:endParaRPr lang="en-US" i="1"/>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15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400" b="1" u="sng"/>
              <a:t>POTENTIAL Q&amp;A</a:t>
            </a:r>
          </a:p>
          <a:p>
            <a:r>
              <a:rPr lang="en-US" b="1"/>
              <a:t>Q1: </a:t>
            </a:r>
            <a:r>
              <a:rPr lang="en-US"/>
              <a:t>Across this spectrum of offerings, where are you gaining share / losing share? Which competitors do you see the most within each segment? </a:t>
            </a:r>
          </a:p>
          <a:p>
            <a:r>
              <a:rPr lang="en-US" b="1"/>
              <a:t>Q2: </a:t>
            </a:r>
            <a:r>
              <a:rPr lang="en-US"/>
              <a:t>How do you win in the RPA market vs. steep competition like UiPath, Automation Anywhere and Blue Prism? </a:t>
            </a:r>
          </a:p>
          <a:p>
            <a:r>
              <a:rPr lang="en-US" b="1"/>
              <a:t>Q3: </a:t>
            </a:r>
            <a:r>
              <a:rPr lang="en-US"/>
              <a:t>What does your growth profile look like vs. competition within each segment?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246F7-8D45-4A9B-B3DD-49E8299529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7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All successful ‘Perpetual to Recurring’ shifts focus on transforming two key components concurrently…SW licensing transformation, selling </a:t>
            </a:r>
            <a:r>
              <a:rPr lang="en-US" err="1"/>
              <a:t>ToP</a:t>
            </a:r>
            <a:r>
              <a:rPr lang="en-US"/>
              <a:t>/SaaS over Perp, AND Operating Model Transformation, delivering experiences that subscription customers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‘21 we invested in the CX Program to centrally manage the E2E customer &amp; partner journey to make it easier to do business with Kofax, with an end-goal of </a:t>
            </a:r>
            <a:r>
              <a:rPr lang="en-US">
                <a:sym typeface="Wingdings" panose="05000000000000000000" pitchFamily="2" charset="2"/>
              </a:rPr>
              <a:t>helping you SELL FASTER AND BIGGER. Let’s talk about a few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&lt;click&gt; First, we made it easier for customers to learn about and be comfortable with our InfoSec posture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launched the ‘Kofax Public Trust’ webpage to provide customers a real-time view into our certifications, security, privacy, and system status information.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invested in Cloud Certifications, attaining SOC 2 Type 2 for AP Essentials, KTA Cloud, and </a:t>
            </a:r>
            <a:r>
              <a:rPr lang="en-US" err="1">
                <a:sym typeface="Wingdings" panose="05000000000000000000" pitchFamily="2" charset="2"/>
              </a:rPr>
              <a:t>SignDoc</a:t>
            </a:r>
            <a:r>
              <a:rPr lang="en-US">
                <a:sym typeface="Wingdings" panose="05000000000000000000" pitchFamily="2" charset="2"/>
              </a:rPr>
              <a:t> Cloud AND will be pursuing ISO27001 in ‘22 for these same products WHILE ALSO seeking SOC 2, Type 2 for </a:t>
            </a:r>
            <a:r>
              <a:rPr lang="en-US" err="1">
                <a:sym typeface="Wingdings" panose="05000000000000000000" pitchFamily="2" charset="2"/>
              </a:rPr>
              <a:t>PrintIx</a:t>
            </a:r>
            <a:r>
              <a:rPr lang="en-US">
                <a:sym typeface="Wingdings" panose="05000000000000000000" pitchFamily="2" charset="2"/>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are streamlining the InfoSec / RFX coordination process so you’re able to deliver consistent and high quality responses to your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&lt;click&gt; Second, we are redesigning our business for Cloud Customers.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We’re improving our cloud pricing to better align with the market and ultimately make us more competitive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introduced 2yrs of low code investments in KTA 7.9 Quick-Apps - so customers, especially LOB non-technical users, can access and scale our platform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are also revamping the KTA Cloud trial experience…which will allow prospects to easily evaluate KTA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&lt;click&gt; Third, we are simplifying and streamlining our delivery to be more responsive to our customers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 are rolling out more pre-defined PS packages and upgrading to a role-based training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We’re also streamlining cross-functional work…to minimize the time Sales Reps serve as Project Managers when requesting assistance from the business. We’re starting by streamlining the ‘Request Estimate’ process when Professional Services is attached to a deal and for the ‘Sales to new Customer Success Manager’ handoff process.</a:t>
            </a:r>
          </a:p>
          <a:p>
            <a:pPr marL="171450"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&lt;click&gt; Forth, we are investing in our Partners </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We are rewarding loyalty by increasing discounts for higher performing partners</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We are expanding partner offerings to include cloud products…beginning with KTA Cloud, AP Essentials, </a:t>
            </a:r>
            <a:r>
              <a:rPr lang="en-US" sz="1200" err="1">
                <a:solidFill>
                  <a:schemeClr val="accent5"/>
                </a:solidFill>
                <a:latin typeface="Arial" panose="020B0604020202020204" pitchFamily="34" charset="0"/>
                <a:cs typeface="Arial" panose="020B0604020202020204" pitchFamily="34" charset="0"/>
              </a:rPr>
              <a:t>PrintIx</a:t>
            </a:r>
            <a:r>
              <a:rPr lang="en-US" sz="1200">
                <a:solidFill>
                  <a:schemeClr val="accent5"/>
                </a:solidFill>
                <a:latin typeface="Arial" panose="020B0604020202020204" pitchFamily="34" charset="0"/>
                <a:cs typeface="Arial" panose="020B0604020202020204" pitchFamily="34" charset="0"/>
              </a:rPr>
              <a:t>, </a:t>
            </a:r>
            <a:r>
              <a:rPr lang="en-US" sz="1200" err="1">
                <a:solidFill>
                  <a:schemeClr val="accent5"/>
                </a:solidFill>
                <a:latin typeface="Arial" panose="020B0604020202020204" pitchFamily="34" charset="0"/>
                <a:cs typeface="Arial" panose="020B0604020202020204" pitchFamily="34" charset="0"/>
              </a:rPr>
              <a:t>SignDoc</a:t>
            </a:r>
            <a:r>
              <a:rPr lang="en-US" sz="1200">
                <a:solidFill>
                  <a:schemeClr val="accent5"/>
                </a:solidFill>
                <a:latin typeface="Arial" panose="020B0604020202020204" pitchFamily="34" charset="0"/>
                <a:cs typeface="Arial" panose="020B0604020202020204" pitchFamily="34" charset="0"/>
              </a:rPr>
              <a:t> Cloud and PSI Safe</a:t>
            </a:r>
          </a:p>
          <a:p>
            <a:pPr marL="628650" lvl="1" indent="-171450">
              <a:spcAft>
                <a:spcPts val="600"/>
              </a:spcAft>
              <a:buFont typeface="Arial" panose="020B0604020202020204" pitchFamily="34" charset="0"/>
              <a:buChar char="•"/>
            </a:pPr>
            <a:r>
              <a:rPr lang="en-US" sz="1200">
                <a:solidFill>
                  <a:schemeClr val="accent5"/>
                </a:solidFill>
                <a:latin typeface="Arial" panose="020B0604020202020204" pitchFamily="34" charset="0"/>
                <a:cs typeface="Arial" panose="020B0604020202020204" pitchFamily="34" charset="0"/>
              </a:rPr>
              <a:t>And we are rolling out the KTA Cloud partner program</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ym typeface="Wingdings" panose="05000000000000000000" pitchFamily="2" charset="2"/>
              </a:rPr>
              <a:t>While all these initiatives indicate a step in the right direction…I realize we have more to do…so our CX Program will continue working diligently across Kofax to best position you for success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28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600"/>
              </a:spcAft>
              <a:buFont typeface="Arial" panose="020B0604020202020204" pitchFamily="34" charset="0"/>
              <a:buChar char="•"/>
            </a:pPr>
            <a:r>
              <a:rPr lang="en-US" sz="1600" b="1" i="0">
                <a:solidFill>
                  <a:schemeClr val="bg1"/>
                </a:solidFill>
                <a:latin typeface="Arial" panose="020B0604020202020204" pitchFamily="34" charset="0"/>
                <a:cs typeface="Arial" panose="020B0604020202020204" pitchFamily="34" charset="0"/>
              </a:rPr>
              <a:t>154</a:t>
            </a:r>
          </a:p>
          <a:p>
            <a:pPr marL="171450" indent="-171450">
              <a:spcAft>
                <a:spcPts val="600"/>
              </a:spcAft>
              <a:buFont typeface="Arial" panose="020B0604020202020204" pitchFamily="34" charset="0"/>
              <a:buChar char="•"/>
            </a:pPr>
            <a:endParaRPr lang="en-US" sz="1600" b="1" i="0">
              <a:solidFill>
                <a:schemeClr val="bg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600" b="1" i="0">
                <a:solidFill>
                  <a:schemeClr val="bg1"/>
                </a:solidFill>
                <a:latin typeface="Arial" panose="020B0604020202020204" pitchFamily="34" charset="0"/>
                <a:cs typeface="Arial" panose="020B0604020202020204" pitchFamily="34" charset="0"/>
              </a:rPr>
              <a:t>Data points for TotalAgility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77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83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1.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44.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47.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9.xml"/><Relationship Id="rId5" Type="http://schemas.openxmlformats.org/officeDocument/2006/relationships/image" Target="../media/image1.png"/><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1.xml"/><Relationship Id="rId5" Type="http://schemas.openxmlformats.org/officeDocument/2006/relationships/image" Target="../media/image1.png"/><Relationship Id="rId4" Type="http://schemas.openxmlformats.org/officeDocument/2006/relationships/image" Target="../media/image3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53.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55.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56.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7.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8.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Master" Target="../slideMasters/slideMaster1.xml"/><Relationship Id="rId1" Type="http://schemas.openxmlformats.org/officeDocument/2006/relationships/tags" Target="../tags/tag59.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Master" Target="../slideMasters/slideMaster1.xml"/><Relationship Id="rId1" Type="http://schemas.openxmlformats.org/officeDocument/2006/relationships/tags" Target="../tags/tag60.xml"/><Relationship Id="rId5" Type="http://schemas.openxmlformats.org/officeDocument/2006/relationships/image" Target="../media/image29.png"/><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Master" Target="../slideMasters/slideMaster1.xml"/><Relationship Id="rId1" Type="http://schemas.openxmlformats.org/officeDocument/2006/relationships/tags" Target="../tags/tag62.xml"/><Relationship Id="rId4" Type="http://schemas.openxmlformats.org/officeDocument/2006/relationships/image" Target="../media/image38.jpeg"/></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9.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0.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1.xml"/><Relationship Id="rId1" Type="http://schemas.openxmlformats.org/officeDocument/2006/relationships/tags" Target="../tags/tag7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Master" Target="../slideMasters/slideMaster1.xml"/><Relationship Id="rId1" Type="http://schemas.openxmlformats.org/officeDocument/2006/relationships/tags" Target="../tags/tag7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2022 Kofax</a:t>
            </a:r>
          </a:p>
        </p:txBody>
      </p:sp>
    </p:spTree>
    <p:custDataLst>
      <p:tags r:id="rId1"/>
    </p:custDataLst>
    <p:extLst>
      <p:ext uri="{BB962C8B-B14F-4D97-AF65-F5344CB8AC3E}">
        <p14:creationId xmlns:p14="http://schemas.microsoft.com/office/powerpoint/2010/main" val="42015535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49973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78278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75563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73244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051360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542802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35128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2988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1558383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custDataLst>
      <p:tags r:id="rId1"/>
    </p:custDataLst>
    <p:extLst>
      <p:ext uri="{BB962C8B-B14F-4D97-AF65-F5344CB8AC3E}">
        <p14:creationId xmlns:p14="http://schemas.microsoft.com/office/powerpoint/2010/main" val="26948246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2022 Kofax</a:t>
            </a:r>
          </a:p>
        </p:txBody>
      </p:sp>
    </p:spTree>
    <p:custDataLst>
      <p:tags r:id="rId1"/>
    </p:custDataLst>
    <p:extLst>
      <p:ext uri="{BB962C8B-B14F-4D97-AF65-F5344CB8AC3E}">
        <p14:creationId xmlns:p14="http://schemas.microsoft.com/office/powerpoint/2010/main" val="37435408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607648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3503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28310628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474086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3822146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custDataLst>
      <p:tags r:id="rId1"/>
    </p:custDataLst>
    <p:extLst>
      <p:ext uri="{BB962C8B-B14F-4D97-AF65-F5344CB8AC3E}">
        <p14:creationId xmlns:p14="http://schemas.microsoft.com/office/powerpoint/2010/main" val="141876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3"/>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custDataLst>
      <p:tags r:id="rId1"/>
    </p:custDataLst>
    <p:extLst>
      <p:ext uri="{BB962C8B-B14F-4D97-AF65-F5344CB8AC3E}">
        <p14:creationId xmlns:p14="http://schemas.microsoft.com/office/powerpoint/2010/main" val="9933879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4"/>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1500544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3"/>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26217994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1070604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3"/>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0545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379088902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0563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2968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custDataLst>
      <p:tags r:id="rId1"/>
    </p:custDataLst>
    <p:extLst>
      <p:ext uri="{BB962C8B-B14F-4D97-AF65-F5344CB8AC3E}">
        <p14:creationId xmlns:p14="http://schemas.microsoft.com/office/powerpoint/2010/main" val="10676401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14186167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custDataLst>
      <p:tags r:id="rId1"/>
    </p:custDataLst>
    <p:extLst>
      <p:ext uri="{BB962C8B-B14F-4D97-AF65-F5344CB8AC3E}">
        <p14:creationId xmlns:p14="http://schemas.microsoft.com/office/powerpoint/2010/main" val="39640016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24749350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custDataLst>
      <p:tags r:id="rId1"/>
    </p:custDataLst>
    <p:extLst>
      <p:ext uri="{BB962C8B-B14F-4D97-AF65-F5344CB8AC3E}">
        <p14:creationId xmlns:p14="http://schemas.microsoft.com/office/powerpoint/2010/main" val="24912801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3088819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3"/>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custDataLst>
      <p:tags r:id="rId1"/>
    </p:custDataLst>
    <p:extLst>
      <p:ext uri="{BB962C8B-B14F-4D97-AF65-F5344CB8AC3E}">
        <p14:creationId xmlns:p14="http://schemas.microsoft.com/office/powerpoint/2010/main" val="733405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3"/>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320705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40230599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1504546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106220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custDataLst>
      <p:tags r:id="rId1"/>
    </p:custDataLst>
    <p:extLst>
      <p:ext uri="{BB962C8B-B14F-4D97-AF65-F5344CB8AC3E}">
        <p14:creationId xmlns:p14="http://schemas.microsoft.com/office/powerpoint/2010/main" val="1222030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4242241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22098322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3071171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33470512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5"/>
          <a:stretch>
            <a:fillRect/>
          </a:stretch>
        </p:blipFill>
        <p:spPr>
          <a:xfrm>
            <a:off x="199155" y="2415136"/>
            <a:ext cx="604704" cy="279044"/>
          </a:xfrm>
          <a:prstGeom prst="rect">
            <a:avLst/>
          </a:prstGeom>
          <a:noFill/>
          <a:ln w="9525">
            <a:noFill/>
          </a:ln>
        </p:spPr>
      </p:pic>
    </p:spTree>
    <p:custDataLst>
      <p:tags r:id="rId1"/>
    </p:custDataLst>
    <p:extLst>
      <p:ext uri="{BB962C8B-B14F-4D97-AF65-F5344CB8AC3E}">
        <p14:creationId xmlns:p14="http://schemas.microsoft.com/office/powerpoint/2010/main" val="4229847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2804663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3"/>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29288065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3"/>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1105113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3"/>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446786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3"/>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21544315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3"/>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38256494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3"/>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4"/>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40804982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2345916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4"/>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custDataLst>
      <p:tags r:id="rId1"/>
    </p:custDataLst>
    <p:extLst>
      <p:ext uri="{BB962C8B-B14F-4D97-AF65-F5344CB8AC3E}">
        <p14:creationId xmlns:p14="http://schemas.microsoft.com/office/powerpoint/2010/main" val="34065479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894805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77109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custDataLst>
      <p:tags r:id="rId1"/>
    </p:custDataLst>
    <p:extLst>
      <p:ext uri="{BB962C8B-B14F-4D97-AF65-F5344CB8AC3E}">
        <p14:creationId xmlns:p14="http://schemas.microsoft.com/office/powerpoint/2010/main" val="967083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19982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80410671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custDataLst>
      <p:tags r:id="rId1"/>
    </p:custDataLst>
    <p:extLst>
      <p:ext uri="{BB962C8B-B14F-4D97-AF65-F5344CB8AC3E}">
        <p14:creationId xmlns:p14="http://schemas.microsoft.com/office/powerpoint/2010/main" val="300206715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05554123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60078648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12897915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08058620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05164805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61963974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13042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61992653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custDataLst>
      <p:tags r:id="rId1"/>
    </p:custDataLst>
    <p:extLst>
      <p:ext uri="{BB962C8B-B14F-4D97-AF65-F5344CB8AC3E}">
        <p14:creationId xmlns:p14="http://schemas.microsoft.com/office/powerpoint/2010/main" val="2835541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custDataLst>
      <p:tags r:id="rId1"/>
    </p:custDataLst>
    <p:extLst>
      <p:ext uri="{BB962C8B-B14F-4D97-AF65-F5344CB8AC3E}">
        <p14:creationId xmlns:p14="http://schemas.microsoft.com/office/powerpoint/2010/main" val="306113527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custDataLst>
      <p:tags r:id="rId1"/>
    </p:custDataLst>
    <p:extLst>
      <p:ext uri="{BB962C8B-B14F-4D97-AF65-F5344CB8AC3E}">
        <p14:creationId xmlns:p14="http://schemas.microsoft.com/office/powerpoint/2010/main" val="333411166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custDataLst>
      <p:tags r:id="rId1"/>
    </p:custDataLst>
    <p:extLst>
      <p:ext uri="{BB962C8B-B14F-4D97-AF65-F5344CB8AC3E}">
        <p14:creationId xmlns:p14="http://schemas.microsoft.com/office/powerpoint/2010/main" val="39592352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wo Content">
    <p:bg>
      <p:bgPr>
        <a:solidFill>
          <a:schemeClr val="bg2">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0E15E-EC57-40FE-A535-48A477D4F66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 y="0"/>
            <a:ext cx="12192000" cy="1646238"/>
          </a:xfrm>
          <a:prstGeom prst="rect">
            <a:avLst/>
          </a:prstGeom>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698500" y="1997657"/>
            <a:ext cx="5181602" cy="4485030"/>
          </a:xfrm>
          <a:prstGeom prst="rect">
            <a:avLst/>
          </a:prstGeom>
        </p:spPr>
        <p:txBody>
          <a:bodyPr/>
          <a:lstStyle>
            <a:lvl1pPr>
              <a:defRPr sz="2200">
                <a:solidFill>
                  <a:schemeClr val="accent5"/>
                </a:solidFill>
              </a:defRPr>
            </a:lvl1pPr>
          </a:lstStyle>
          <a:p>
            <a:pPr lvl="0"/>
            <a:endParaRPr lang="en-US"/>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311900" y="1997657"/>
            <a:ext cx="5510606" cy="4485030"/>
          </a:xfrm>
          <a:prstGeom prst="rect">
            <a:avLst/>
          </a:prstGeom>
        </p:spPr>
        <p:txBody>
          <a:bodyPr/>
          <a:lstStyle>
            <a:lvl1pPr>
              <a:defRPr sz="2200">
                <a:solidFill>
                  <a:schemeClr val="accent5"/>
                </a:solidFill>
              </a:defRPr>
            </a:lvl1pPr>
          </a:lstStyle>
          <a:p>
            <a:pPr lvl="0"/>
            <a:endParaRPr lang="en-US"/>
          </a:p>
        </p:txBody>
      </p:sp>
      <p:sp>
        <p:nvSpPr>
          <p:cNvPr id="12" name="Title 1">
            <a:extLst>
              <a:ext uri="{FF2B5EF4-FFF2-40B4-BE49-F238E27FC236}">
                <a16:creationId xmlns:a16="http://schemas.microsoft.com/office/drawing/2014/main" id="{11428B9B-D16D-4E01-BE0A-8DDB72BF47F2}"/>
              </a:ext>
            </a:extLst>
          </p:cNvPr>
          <p:cNvSpPr>
            <a:spLocks noGrp="1"/>
          </p:cNvSpPr>
          <p:nvPr>
            <p:ph type="title" hasCustomPrompt="1"/>
          </p:nvPr>
        </p:nvSpPr>
        <p:spPr>
          <a:xfrm>
            <a:off x="698500" y="272955"/>
            <a:ext cx="10826152" cy="1193358"/>
          </a:xfrm>
        </p:spPr>
        <p:txBody>
          <a:bodyPr anchor="ctr">
            <a:noAutofit/>
          </a:bodyPr>
          <a:lstStyle>
            <a:lvl1pPr>
              <a:defRPr sz="3200">
                <a:solidFill>
                  <a:schemeClr val="bg2"/>
                </a:solidFill>
              </a:defRPr>
            </a:lvl1pPr>
          </a:lstStyle>
          <a:p>
            <a:r>
              <a:rPr lang="en-US"/>
              <a:t>Click to edit title</a:t>
            </a:r>
          </a:p>
        </p:txBody>
      </p:sp>
    </p:spTree>
    <p:custDataLst>
      <p:tags r:id="rId1"/>
    </p:custDataLst>
    <p:extLst>
      <p:ext uri="{BB962C8B-B14F-4D97-AF65-F5344CB8AC3E}">
        <p14:creationId xmlns:p14="http://schemas.microsoft.com/office/powerpoint/2010/main" val="488640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2">
            <a:lumMod val="95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838432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 Blue left">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A2B15-6B11-473A-9796-2E0DD39FCCDD}"/>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 y="-6051"/>
            <a:ext cx="10184524" cy="6864051"/>
          </a:xfrm>
          <a:prstGeom prst="rect">
            <a:avLst/>
          </a:prstGeom>
        </p:spPr>
      </p:pic>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4008825" y="838201"/>
            <a:ext cx="7899590" cy="2762476"/>
          </a:xfrm>
        </p:spPr>
        <p:txBody>
          <a:bodyPr anchor="b">
            <a:noAutofit/>
          </a:bodyPr>
          <a:lstStyle>
            <a:lvl1pPr algn="l" defTabSz="914400" rtl="0" eaLnBrk="1" latinLnBrk="0" hangingPunct="1">
              <a:lnSpc>
                <a:spcPct val="90000"/>
              </a:lnSpc>
              <a:spcBef>
                <a:spcPct val="0"/>
              </a:spcBef>
              <a:buNone/>
              <a:defRPr lang="en-US" sz="42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4008825" y="3654298"/>
            <a:ext cx="789959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ustDataLst>
      <p:tags r:id="rId1"/>
    </p:custDataLst>
    <p:extLst>
      <p:ext uri="{BB962C8B-B14F-4D97-AF65-F5344CB8AC3E}">
        <p14:creationId xmlns:p14="http://schemas.microsoft.com/office/powerpoint/2010/main" val="1010060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1BE23-6180-4959-9173-1138E49A6DE4}"/>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0" y="252396"/>
            <a:ext cx="12192000" cy="6605604"/>
          </a:xfrm>
          <a:prstGeom prst="rect">
            <a:avLst/>
          </a:prstGeom>
        </p:spPr>
      </p:pic>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3"/>
            <a:ext cx="10860492" cy="4832571"/>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chor="ctr">
            <a:noAutofit/>
          </a:bodyPr>
          <a:lstStyle>
            <a:lvl1pPr>
              <a:defRPr sz="3200"/>
            </a:lvl1pPr>
          </a:lstStyle>
          <a:p>
            <a:r>
              <a:rPr lang="en-US"/>
              <a:t>Click to edit title</a:t>
            </a:r>
          </a:p>
        </p:txBody>
      </p:sp>
    </p:spTree>
    <p:custDataLst>
      <p:tags r:id="rId1"/>
    </p:custDataLst>
    <p:extLst>
      <p:ext uri="{BB962C8B-B14F-4D97-AF65-F5344CB8AC3E}">
        <p14:creationId xmlns:p14="http://schemas.microsoft.com/office/powerpoint/2010/main" val="30991715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90000"/>
              </a:lnSpc>
              <a:defRPr/>
            </a:lvl1pPr>
          </a:lstStyle>
          <a:p>
            <a:r>
              <a:rPr lang="en-US"/>
              <a:t>Click to edit Master title style</a:t>
            </a:r>
          </a:p>
        </p:txBody>
      </p:sp>
      <p:sp>
        <p:nvSpPr>
          <p:cNvPr id="11" name="Text Placeholder 10"/>
          <p:cNvSpPr>
            <a:spLocks noGrp="1"/>
          </p:cNvSpPr>
          <p:nvPr>
            <p:ph type="body" sz="quarter" idx="13" hasCustomPrompt="1"/>
          </p:nvPr>
        </p:nvSpPr>
        <p:spPr>
          <a:xfrm>
            <a:off x="927099" y="1186031"/>
            <a:ext cx="10710719" cy="1825839"/>
          </a:xfrm>
        </p:spPr>
        <p:txBody>
          <a:bodyPr/>
          <a:lstStyle>
            <a:lvl2pPr>
              <a:buClr>
                <a:schemeClr val="tx1"/>
              </a:buClr>
              <a:defRPr/>
            </a:lvl2pPr>
            <a:lvl3pPr>
              <a:buClrTx/>
              <a:defRPr/>
            </a:lvl3pPr>
            <a:lvl4pPr>
              <a:buClrTx/>
              <a:defRPr/>
            </a:lvl4pPr>
            <a:lvl6pPr>
              <a:buClrTx/>
              <a:defRPr/>
            </a:lvl6pPr>
          </a:lstStyle>
          <a:p>
            <a:pPr lvl="0"/>
            <a:r>
              <a:rPr lang="en-US" noProof="0"/>
              <a:t>Message Text</a:t>
            </a:r>
          </a:p>
          <a:p>
            <a:pPr lvl="1"/>
            <a:r>
              <a:rPr lang="en-US" noProof="0"/>
              <a:t>Bullet 1</a:t>
            </a:r>
          </a:p>
          <a:p>
            <a:pPr lvl="2"/>
            <a:r>
              <a:rPr lang="en-US" noProof="0"/>
              <a:t>Bullet 2</a:t>
            </a:r>
          </a:p>
          <a:p>
            <a:pPr lvl="3"/>
            <a:r>
              <a:rPr lang="en-US" noProof="0"/>
              <a:t>Bullet 3</a:t>
            </a:r>
          </a:p>
          <a:p>
            <a:pPr lvl="4"/>
            <a:r>
              <a:rPr lang="en-US" noProof="0"/>
              <a:t>Bullet 4</a:t>
            </a:r>
          </a:p>
          <a:p>
            <a:pPr lvl="5"/>
            <a:r>
              <a:rPr lang="en-US" noProof="0"/>
              <a:t>Bullet 5</a:t>
            </a:r>
          </a:p>
          <a:p>
            <a:pPr lvl="6"/>
            <a:r>
              <a:rPr lang="en-US" noProof="0"/>
              <a:t>Normal Text</a:t>
            </a:r>
          </a:p>
        </p:txBody>
      </p:sp>
      <p:sp>
        <p:nvSpPr>
          <p:cNvPr id="7" name="shp_Folio">
            <a:extLst>
              <a:ext uri="{FF2B5EF4-FFF2-40B4-BE49-F238E27FC236}">
                <a16:creationId xmlns:a16="http://schemas.microsoft.com/office/drawing/2014/main" id="{976E5B5D-2940-4DCE-97C2-775F2E368819}"/>
              </a:ext>
            </a:extLst>
          </p:cNvPr>
          <p:cNvSpPr>
            <a:spLocks noGrp="1"/>
          </p:cNvSpPr>
          <p:nvPr>
            <p:ph type="sldNum" sz="quarter" idx="4"/>
          </p:nvPr>
        </p:nvSpPr>
        <p:spPr>
          <a:xfrm>
            <a:off x="11468141" y="6557745"/>
            <a:ext cx="189988" cy="178510"/>
          </a:xfrm>
          <a:prstGeom prst="rect">
            <a:avLst/>
          </a:prstGeom>
        </p:spPr>
        <p:txBody>
          <a:bodyPr vert="horz" wrap="none" lIns="9144" tIns="9144" rIns="9144" bIns="0" rtlCol="0" anchor="ctr" anchorCtr="0">
            <a:spAutoFit/>
          </a:bodyPr>
          <a:lstStyle>
            <a:lvl1pPr algn="ctr">
              <a:defRPr lang="en-US" sz="1100" b="1" i="0" baseline="0" smtClean="0">
                <a:solidFill>
                  <a:schemeClr val="tx1"/>
                </a:solidFill>
                <a:latin typeface="Arial" panose="020B0604020202020204" pitchFamily="34" charset="0"/>
              </a:defRPr>
            </a:lvl1pPr>
          </a:lstStyle>
          <a:p>
            <a:fld id="{56E40FF2-FFFD-41B2-ABEF-2650AB17DAEF}" type="slidenum">
              <a:rPr lang="en-US" smtClean="0"/>
              <a:pPr/>
              <a:t>‹#›</a:t>
            </a:fld>
            <a:endParaRPr lang="en-US"/>
          </a:p>
        </p:txBody>
      </p:sp>
    </p:spTree>
    <p:custDataLst>
      <p:tags r:id="rId1"/>
    </p:custDataLst>
    <p:extLst>
      <p:ext uri="{BB962C8B-B14F-4D97-AF65-F5344CB8AC3E}">
        <p14:creationId xmlns:p14="http://schemas.microsoft.com/office/powerpoint/2010/main" val="34176887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461124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36210092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750917"/>
          </a:xfrm>
        </p:spPr>
        <p:txBody>
          <a:bodyPr/>
          <a:lstStyle/>
          <a:p>
            <a:r>
              <a:rPr lang="en-US"/>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13251142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Content Placeholder 3"/>
          <p:cNvSpPr>
            <a:spLocks noGrp="1"/>
          </p:cNvSpPr>
          <p:nvPr>
            <p:ph sz="half" idx="2" hasCustomPrompt="1"/>
          </p:nvPr>
        </p:nvSpPr>
        <p:spPr>
          <a:xfrm>
            <a:off x="645726" y="985587"/>
            <a:ext cx="10900549" cy="5094702"/>
          </a:xfrm>
          <a:ln>
            <a:noFill/>
          </a:ln>
        </p:spPr>
        <p:txBody>
          <a:bodyPr tIns="182880">
            <a:normAutofit/>
          </a:bodyPr>
          <a:lstStyle>
            <a:lvl1pPr marL="230188" indent="-230188">
              <a:buFont typeface="Wingdings" panose="05000000000000000000" pitchFamily="2" charset="2"/>
              <a:buChar char="§"/>
              <a:defRPr sz="2000" b="0">
                <a:latin typeface="Arial" panose="020B0604020202020204" pitchFamily="34" charset="0"/>
                <a:ea typeface="Lato" panose="020F0502020204030203" pitchFamily="34" charset="0"/>
                <a:cs typeface="Arial" panose="020B0604020202020204" pitchFamily="34" charset="0"/>
              </a:defRPr>
            </a:lvl1pPr>
            <a:lvl2pPr marL="687388" indent="-230188">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2pPr>
            <a:lvl3pPr marL="1141413" indent="-227013">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3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645726" y="134469"/>
            <a:ext cx="10900549" cy="851119"/>
          </a:xfrm>
        </p:spPr>
        <p:txBody>
          <a:bodyPr/>
          <a:lstStyle>
            <a:lvl1pPr>
              <a:lnSpc>
                <a:spcPct val="80000"/>
              </a:lnSpc>
              <a:defRPr baseline="0"/>
            </a:lvl1pPr>
          </a:lstStyle>
          <a:p>
            <a:r>
              <a:rPr lang="en-US" dirty="0"/>
              <a:t>Slide Title</a:t>
            </a:r>
          </a:p>
        </p:txBody>
      </p:sp>
    </p:spTree>
    <p:extLst>
      <p:ext uri="{BB962C8B-B14F-4D97-AF65-F5344CB8AC3E}">
        <p14:creationId xmlns:p14="http://schemas.microsoft.com/office/powerpoint/2010/main" val="415668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4"/>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35411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ags" Target="../tags/tag2.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85"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custDataLst>
      <p:tags r:id="rId84"/>
    </p:custDataLst>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71" r:id="rId62"/>
    <p:sldLayoutId id="2147483874"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786" r:id="rId73"/>
    <p:sldLayoutId id="2147483887" r:id="rId74"/>
    <p:sldLayoutId id="2147483888" r:id="rId75"/>
    <p:sldLayoutId id="2147483889" r:id="rId76"/>
    <p:sldLayoutId id="2147483890" r:id="rId77"/>
    <p:sldLayoutId id="2147483891" r:id="rId78"/>
    <p:sldLayoutId id="2147483892" r:id="rId79"/>
    <p:sldLayoutId id="2147483893" r:id="rId80"/>
    <p:sldLayoutId id="2147483894" r:id="rId81"/>
    <p:sldLayoutId id="2147483895" r:id="rId82"/>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hyperlink" Target="mailto:David.Wright@Kofax.com" TargetMode="External"/><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90.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slideLayout" Target="../slideLayouts/slideLayout18.xml"/><Relationship Id="rId1" Type="http://schemas.openxmlformats.org/officeDocument/2006/relationships/tags" Target="../tags/tag9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 Id="rId9" Type="http://schemas.openxmlformats.org/officeDocument/2006/relationships/image" Target="../media/image8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58.xml"/><Relationship Id="rId1" Type="http://schemas.openxmlformats.org/officeDocument/2006/relationships/tags" Target="../tags/tag93.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notesSlide" Target="../notesSlides/notesSlide6.xml"/><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slideLayout" Target="../slideLayouts/slideLayout80.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tags" Target="../tags/tag9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jpeg"/><Relationship Id="rId23" Type="http://schemas.openxmlformats.org/officeDocument/2006/relationships/image" Target="../media/image114.jpe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5.xml"/><Relationship Id="rId5" Type="http://schemas.openxmlformats.org/officeDocument/2006/relationships/image" Target="../media/image118.pn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7.xml"/><Relationship Id="rId1" Type="http://schemas.openxmlformats.org/officeDocument/2006/relationships/tags" Target="../tags/tag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6.xml"/><Relationship Id="rId1" Type="http://schemas.openxmlformats.org/officeDocument/2006/relationships/tags" Target="../tags/tag96.xml"/><Relationship Id="rId5" Type="http://schemas.openxmlformats.org/officeDocument/2006/relationships/image" Target="../media/image120.emf"/><Relationship Id="rId4" Type="http://schemas.openxmlformats.org/officeDocument/2006/relationships/image" Target="../media/image119.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tags" Target="../tags/tag97.xml"/><Relationship Id="rId5" Type="http://schemas.openxmlformats.org/officeDocument/2006/relationships/image" Target="../media/image122.png"/><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7.xml"/><Relationship Id="rId1" Type="http://schemas.openxmlformats.org/officeDocument/2006/relationships/tags" Target="../tags/tag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notesSlide" Target="../notesSlides/notesSlide2.xml"/><Relationship Id="rId7" Type="http://schemas.openxmlformats.org/officeDocument/2006/relationships/image" Target="../media/image46.png"/><Relationship Id="rId2" Type="http://schemas.openxmlformats.org/officeDocument/2006/relationships/slideLayout" Target="../slideLayouts/slideLayout24.xml"/><Relationship Id="rId1" Type="http://schemas.openxmlformats.org/officeDocument/2006/relationships/tags" Target="../tags/tag8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jpeg"/></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notesSlide" Target="../notesSlides/notesSlide3.xml"/><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79.xml"/><Relationship Id="rId1" Type="http://schemas.openxmlformats.org/officeDocument/2006/relationships/tags" Target="../tags/tag8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5.xml"/><Relationship Id="rId1" Type="http://schemas.openxmlformats.org/officeDocument/2006/relationships/tags" Target="../tags/tag8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4.xml"/><Relationship Id="rId1" Type="http://schemas.openxmlformats.org/officeDocument/2006/relationships/tags" Target="../tags/tag87.xml"/><Relationship Id="rId5" Type="http://schemas.openxmlformats.org/officeDocument/2006/relationships/image" Target="../media/image62.emf"/><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slideLayout" Target="../slideLayouts/slideLayout18.xml"/><Relationship Id="rId16" Type="http://schemas.openxmlformats.org/officeDocument/2006/relationships/image" Target="../media/image76.png"/><Relationship Id="rId1" Type="http://schemas.openxmlformats.org/officeDocument/2006/relationships/tags" Target="../tags/tag8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8.xml"/><Relationship Id="rId1" Type="http://schemas.openxmlformats.org/officeDocument/2006/relationships/tags" Target="../tags/tag8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Kofax Intelligent Automation Platforms</a:t>
            </a:r>
          </a:p>
        </p:txBody>
      </p:sp>
      <p:sp>
        <p:nvSpPr>
          <p:cNvPr id="3" name="Subtitle 2"/>
          <p:cNvSpPr>
            <a:spLocks noGrp="1"/>
          </p:cNvSpPr>
          <p:nvPr>
            <p:ph type="subTitle" idx="1"/>
          </p:nvPr>
        </p:nvSpPr>
        <p:spPr/>
        <p:txBody>
          <a:bodyPr/>
          <a:lstStyle/>
          <a:p>
            <a:r>
              <a:rPr lang="en-AU" sz="3600"/>
              <a:t>Express/Capture </a:t>
            </a:r>
            <a:r>
              <a:rPr lang="en-AU" sz="3600" dirty="0"/>
              <a:t>/ </a:t>
            </a:r>
            <a:r>
              <a:rPr lang="en-AU" sz="3600" dirty="0" err="1"/>
              <a:t>TotalAgility</a:t>
            </a:r>
            <a:r>
              <a:rPr lang="en-AU" sz="3600" dirty="0"/>
              <a:t>/ RPA</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4"/>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5">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custDataLst>
      <p:tags r:id="rId1"/>
    </p:custDataLst>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2D2-11F2-22E4-CC32-DFF49BD0DDF0}"/>
              </a:ext>
            </a:extLst>
          </p:cNvPr>
          <p:cNvSpPr>
            <a:spLocks noGrp="1"/>
          </p:cNvSpPr>
          <p:nvPr>
            <p:ph type="title"/>
          </p:nvPr>
        </p:nvSpPr>
        <p:spPr/>
        <p:txBody>
          <a:bodyPr/>
          <a:lstStyle/>
          <a:p>
            <a:r>
              <a:rPr lang="en-GB" dirty="0"/>
              <a:t>Kofax Total Agility 2011-</a:t>
            </a:r>
          </a:p>
        </p:txBody>
      </p:sp>
      <p:sp>
        <p:nvSpPr>
          <p:cNvPr id="3" name="Slide Number Placeholder 2">
            <a:extLst>
              <a:ext uri="{FF2B5EF4-FFF2-40B4-BE49-F238E27FC236}">
                <a16:creationId xmlns:a16="http://schemas.microsoft.com/office/drawing/2014/main" id="{D68556D1-6B58-FBC3-2101-48E911454C13}"/>
              </a:ext>
            </a:extLst>
          </p:cNvPr>
          <p:cNvSpPr>
            <a:spLocks noGrp="1"/>
          </p:cNvSpPr>
          <p:nvPr>
            <p:ph type="sldNum" sz="quarter" idx="10"/>
          </p:nvPr>
        </p:nvSpPr>
        <p:spPr/>
        <p:txBody>
          <a:bodyPr/>
          <a:lstStyle/>
          <a:p>
            <a:fld id="{71D586D2-677B-458F-B417-DB589973A882}" type="slidenum">
              <a:rPr lang="en-US" smtClean="0"/>
              <a:pPr/>
              <a:t>10</a:t>
            </a:fld>
            <a:endParaRPr lang="en-US" dirty="0"/>
          </a:p>
        </p:txBody>
      </p:sp>
      <p:sp>
        <p:nvSpPr>
          <p:cNvPr id="4" name="Text Placeholder 3">
            <a:extLst>
              <a:ext uri="{FF2B5EF4-FFF2-40B4-BE49-F238E27FC236}">
                <a16:creationId xmlns:a16="http://schemas.microsoft.com/office/drawing/2014/main" id="{13A5E03C-FBD9-A7CA-03B0-2B5035AACE06}"/>
              </a:ext>
            </a:extLst>
          </p:cNvPr>
          <p:cNvSpPr>
            <a:spLocks noGrp="1"/>
          </p:cNvSpPr>
          <p:nvPr>
            <p:ph type="body" sz="quarter" idx="14"/>
          </p:nvPr>
        </p:nvSpPr>
        <p:spPr/>
        <p:txBody>
          <a:bodyPr/>
          <a:lstStyle/>
          <a:p>
            <a:r>
              <a:rPr lang="en-GB" dirty="0"/>
              <a:t>Complex workflows with humans, documents, devices, systems, business rules engines,</a:t>
            </a:r>
          </a:p>
          <a:p>
            <a:endParaRPr lang="en-GB" dirty="0"/>
          </a:p>
          <a:p>
            <a:r>
              <a:rPr lang="en-GB" dirty="0"/>
              <a:t>Case management over months</a:t>
            </a:r>
          </a:p>
          <a:p>
            <a:r>
              <a:rPr lang="en-GB" dirty="0"/>
              <a:t>Duplicate detection</a:t>
            </a:r>
          </a:p>
          <a:p>
            <a:r>
              <a:rPr lang="en-GB" dirty="0"/>
              <a:t>Missing page handling</a:t>
            </a:r>
          </a:p>
          <a:p>
            <a:r>
              <a:rPr lang="en-GB" dirty="0"/>
              <a:t>Approval, escalation</a:t>
            </a:r>
          </a:p>
        </p:txBody>
      </p:sp>
      <p:sp>
        <p:nvSpPr>
          <p:cNvPr id="5" name="Text Placeholder 4">
            <a:extLst>
              <a:ext uri="{FF2B5EF4-FFF2-40B4-BE49-F238E27FC236}">
                <a16:creationId xmlns:a16="http://schemas.microsoft.com/office/drawing/2014/main" id="{E8E79ABE-9FC8-4117-D41D-B274011B3498}"/>
              </a:ext>
            </a:extLst>
          </p:cNvPr>
          <p:cNvSpPr>
            <a:spLocks noGrp="1"/>
          </p:cNvSpPr>
          <p:nvPr>
            <p:ph type="body" sz="quarter" idx="15"/>
          </p:nvPr>
        </p:nvSpPr>
        <p:spPr/>
        <p:txBody>
          <a:bodyPr/>
          <a:lstStyle/>
          <a:p>
            <a:endParaRPr lang="en-GB"/>
          </a:p>
        </p:txBody>
      </p:sp>
      <p:pic>
        <p:nvPicPr>
          <p:cNvPr id="6" name="Picture 5">
            <a:extLst>
              <a:ext uri="{FF2B5EF4-FFF2-40B4-BE49-F238E27FC236}">
                <a16:creationId xmlns:a16="http://schemas.microsoft.com/office/drawing/2014/main" id="{F216776A-9080-07BD-4128-FDFACC004F10}"/>
              </a:ext>
            </a:extLst>
          </p:cNvPr>
          <p:cNvPicPr>
            <a:picLocks noChangeAspect="1"/>
          </p:cNvPicPr>
          <p:nvPr/>
        </p:nvPicPr>
        <p:blipFill>
          <a:blip r:embed="rId3"/>
          <a:stretch>
            <a:fillRect/>
          </a:stretch>
        </p:blipFill>
        <p:spPr>
          <a:xfrm>
            <a:off x="5224522" y="2132918"/>
            <a:ext cx="7882969" cy="3838752"/>
          </a:xfrm>
          <a:prstGeom prst="rect">
            <a:avLst/>
          </a:prstGeom>
          <a:ln>
            <a:solidFill>
              <a:schemeClr val="accent1"/>
            </a:solidFill>
          </a:ln>
        </p:spPr>
      </p:pic>
    </p:spTree>
    <p:custDataLst>
      <p:tags r:id="rId1"/>
    </p:custDataLst>
    <p:extLst>
      <p:ext uri="{BB962C8B-B14F-4D97-AF65-F5344CB8AC3E}">
        <p14:creationId xmlns:p14="http://schemas.microsoft.com/office/powerpoint/2010/main" val="408462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7E34-A8C3-BAD6-E819-2B693A66691B}"/>
              </a:ext>
            </a:extLst>
          </p:cNvPr>
          <p:cNvSpPr>
            <a:spLocks noGrp="1"/>
          </p:cNvSpPr>
          <p:nvPr>
            <p:ph type="title"/>
          </p:nvPr>
        </p:nvSpPr>
        <p:spPr>
          <a:xfrm>
            <a:off x="874982" y="710310"/>
            <a:ext cx="8611918" cy="630692"/>
          </a:xfrm>
        </p:spPr>
        <p:txBody>
          <a:bodyPr/>
          <a:lstStyle/>
          <a:p>
            <a:r>
              <a:rPr lang="en-GB" dirty="0"/>
              <a:t>Kofax RPA – Robotic Process Automation – 2012</a:t>
            </a:r>
          </a:p>
        </p:txBody>
      </p:sp>
      <p:sp>
        <p:nvSpPr>
          <p:cNvPr id="3" name="Slide Number Placeholder 2">
            <a:extLst>
              <a:ext uri="{FF2B5EF4-FFF2-40B4-BE49-F238E27FC236}">
                <a16:creationId xmlns:a16="http://schemas.microsoft.com/office/drawing/2014/main" id="{29D7F976-5C19-F07F-0E0A-8224561179A4}"/>
              </a:ext>
            </a:extLst>
          </p:cNvPr>
          <p:cNvSpPr>
            <a:spLocks noGrp="1"/>
          </p:cNvSpPr>
          <p:nvPr>
            <p:ph type="sldNum" sz="quarter" idx="10"/>
          </p:nvPr>
        </p:nvSpPr>
        <p:spPr/>
        <p:txBody>
          <a:bodyPr/>
          <a:lstStyle/>
          <a:p>
            <a:fld id="{71D586D2-677B-458F-B417-DB589973A882}" type="slidenum">
              <a:rPr lang="en-US" smtClean="0"/>
              <a:pPr/>
              <a:t>11</a:t>
            </a:fld>
            <a:endParaRPr lang="en-US" dirty="0"/>
          </a:p>
        </p:txBody>
      </p:sp>
      <p:sp>
        <p:nvSpPr>
          <p:cNvPr id="4" name="Text Placeholder 3">
            <a:extLst>
              <a:ext uri="{FF2B5EF4-FFF2-40B4-BE49-F238E27FC236}">
                <a16:creationId xmlns:a16="http://schemas.microsoft.com/office/drawing/2014/main" id="{88289011-33C4-EE40-93BA-6431D5BAA495}"/>
              </a:ext>
            </a:extLst>
          </p:cNvPr>
          <p:cNvSpPr>
            <a:spLocks noGrp="1"/>
          </p:cNvSpPr>
          <p:nvPr>
            <p:ph type="body" sz="quarter" idx="14"/>
          </p:nvPr>
        </p:nvSpPr>
        <p:spPr>
          <a:xfrm>
            <a:off x="936544" y="1214467"/>
            <a:ext cx="10860492" cy="4831586"/>
          </a:xfrm>
        </p:spPr>
        <p:txBody>
          <a:bodyPr/>
          <a:lstStyle/>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endParaRPr lang="en-GB" dirty="0"/>
          </a:p>
          <a:p>
            <a:pPr marL="320040" lvl="1" indent="0">
              <a:buNone/>
            </a:pPr>
            <a:r>
              <a:rPr lang="en-GB" dirty="0"/>
              <a:t>      websites	                   terminals		windows desktop                          Excel</a:t>
            </a:r>
          </a:p>
          <a:p>
            <a:pPr marL="320040" lvl="1" indent="0" algn="ctr">
              <a:buNone/>
            </a:pPr>
            <a:endParaRPr lang="en-GB" sz="4800" b="1" dirty="0"/>
          </a:p>
        </p:txBody>
      </p:sp>
      <p:sp>
        <p:nvSpPr>
          <p:cNvPr id="5" name="Text Placeholder 4">
            <a:extLst>
              <a:ext uri="{FF2B5EF4-FFF2-40B4-BE49-F238E27FC236}">
                <a16:creationId xmlns:a16="http://schemas.microsoft.com/office/drawing/2014/main" id="{6CE80168-694B-FB98-1A2F-C5A65C39AFD7}"/>
              </a:ext>
            </a:extLst>
          </p:cNvPr>
          <p:cNvSpPr>
            <a:spLocks noGrp="1"/>
          </p:cNvSpPr>
          <p:nvPr>
            <p:ph type="body" sz="quarter" idx="15"/>
          </p:nvPr>
        </p:nvSpPr>
        <p:spPr/>
        <p:txBody>
          <a:bodyPr/>
          <a:lstStyle/>
          <a:p>
            <a:endParaRPr lang="en-GB"/>
          </a:p>
        </p:txBody>
      </p:sp>
      <p:pic>
        <p:nvPicPr>
          <p:cNvPr id="6" name="Picture 5">
            <a:extLst>
              <a:ext uri="{FF2B5EF4-FFF2-40B4-BE49-F238E27FC236}">
                <a16:creationId xmlns:a16="http://schemas.microsoft.com/office/drawing/2014/main" id="{F96631D3-4110-8810-41C3-5C27E9D667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7287" y="1515711"/>
            <a:ext cx="2162175" cy="2114550"/>
          </a:xfrm>
          <a:prstGeom prst="rect">
            <a:avLst/>
          </a:prstGeom>
          <a:ln>
            <a:noFill/>
          </a:ln>
          <a:effectLst>
            <a:outerShdw blurRad="292100" dist="139700" dir="2700000" algn="tl" rotWithShape="0">
              <a:srgbClr val="333333">
                <a:alpha val="65000"/>
              </a:srgbClr>
            </a:outerShdw>
          </a:effectLst>
        </p:spPr>
      </p:pic>
      <p:pic>
        <p:nvPicPr>
          <p:cNvPr id="1026" name="Picture 2" descr="Old Green Screen Terminal | Know Your Meme">
            <a:extLst>
              <a:ext uri="{FF2B5EF4-FFF2-40B4-BE49-F238E27FC236}">
                <a16:creationId xmlns:a16="http://schemas.microsoft.com/office/drawing/2014/main" id="{6EFE00F6-1881-DD19-8C5E-8DF2BBC1F68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3771900" y="1515711"/>
            <a:ext cx="2324100" cy="2105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10 Keyboard Shortcut to Hide &amp; Unhide Desktop Icons">
            <a:extLst>
              <a:ext uri="{FF2B5EF4-FFF2-40B4-BE49-F238E27FC236}">
                <a16:creationId xmlns:a16="http://schemas.microsoft.com/office/drawing/2014/main" id="{CC9B9C89-B8EE-0862-2174-ED2CEA77A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499" y="1549790"/>
            <a:ext cx="28479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p - Free technology icons">
            <a:extLst>
              <a:ext uri="{FF2B5EF4-FFF2-40B4-BE49-F238E27FC236}">
                <a16:creationId xmlns:a16="http://schemas.microsoft.com/office/drawing/2014/main" id="{03C20343-0079-1440-8C60-9094D97DCC5E}"/>
              </a:ext>
            </a:extLst>
          </p:cNvPr>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2111" y="4021409"/>
            <a:ext cx="1162750" cy="1162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6E1D1969-123B-B122-F0F5-9526C3BDC3A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01255" y="1276313"/>
            <a:ext cx="2324100" cy="2324100"/>
          </a:xfrm>
          <a:prstGeom prst="rect">
            <a:avLst/>
          </a:prstGeom>
        </p:spPr>
      </p:pic>
      <p:pic>
        <p:nvPicPr>
          <p:cNvPr id="1032" name="Picture 8" descr="Eigene E-Mail Adresse erstellen ab 1 € inkl. Domain">
            <a:extLst>
              <a:ext uri="{FF2B5EF4-FFF2-40B4-BE49-F238E27FC236}">
                <a16:creationId xmlns:a16="http://schemas.microsoft.com/office/drawing/2014/main" id="{F4B6B9A0-6841-EFB0-6965-346B33A2D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24" y="450626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8870498-37CC-40E8-0E7E-E300F56646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9802" y="4525275"/>
            <a:ext cx="1400175" cy="1714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5261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6CFB-A321-BA82-821F-1774D509A75B}"/>
              </a:ext>
            </a:extLst>
          </p:cNvPr>
          <p:cNvSpPr>
            <a:spLocks noGrp="1"/>
          </p:cNvSpPr>
          <p:nvPr>
            <p:ph type="title"/>
          </p:nvPr>
        </p:nvSpPr>
        <p:spPr/>
        <p:txBody>
          <a:bodyPr/>
          <a:lstStyle/>
          <a:p>
            <a:r>
              <a:rPr lang="en-GB" dirty="0"/>
              <a:t>RPA</a:t>
            </a:r>
          </a:p>
        </p:txBody>
      </p:sp>
      <p:sp>
        <p:nvSpPr>
          <p:cNvPr id="3" name="Slide Number Placeholder 2">
            <a:extLst>
              <a:ext uri="{FF2B5EF4-FFF2-40B4-BE49-F238E27FC236}">
                <a16:creationId xmlns:a16="http://schemas.microsoft.com/office/drawing/2014/main" id="{04C565E2-84AC-E4F5-00A0-B0C37534682E}"/>
              </a:ext>
            </a:extLst>
          </p:cNvPr>
          <p:cNvSpPr>
            <a:spLocks noGrp="1"/>
          </p:cNvSpPr>
          <p:nvPr>
            <p:ph type="sldNum" sz="quarter" idx="10"/>
          </p:nvPr>
        </p:nvSpPr>
        <p:spPr/>
        <p:txBody>
          <a:bodyPr/>
          <a:lstStyle/>
          <a:p>
            <a:fld id="{71D586D2-677B-458F-B417-DB589973A882}" type="slidenum">
              <a:rPr lang="en-US" smtClean="0"/>
              <a:pPr/>
              <a:t>12</a:t>
            </a:fld>
            <a:endParaRPr lang="en-US" dirty="0"/>
          </a:p>
        </p:txBody>
      </p:sp>
      <p:sp>
        <p:nvSpPr>
          <p:cNvPr id="4" name="Text Placeholder 3">
            <a:extLst>
              <a:ext uri="{FF2B5EF4-FFF2-40B4-BE49-F238E27FC236}">
                <a16:creationId xmlns:a16="http://schemas.microsoft.com/office/drawing/2014/main" id="{15FCFDF6-941B-6C60-3B6D-4681130EDFAF}"/>
              </a:ext>
            </a:extLst>
          </p:cNvPr>
          <p:cNvSpPr>
            <a:spLocks noGrp="1"/>
          </p:cNvSpPr>
          <p:nvPr>
            <p:ph type="body" sz="quarter" idx="14"/>
          </p:nvPr>
        </p:nvSpPr>
        <p:spPr/>
        <p:txBody>
          <a:bodyPr/>
          <a:lstStyle/>
          <a:p>
            <a:pPr marL="45720" indent="0" algn="ctr">
              <a:buNone/>
            </a:pPr>
            <a:r>
              <a:rPr lang="en-GB" sz="4800" b="1" dirty="0"/>
              <a:t>GET →CHANGE → PUT</a:t>
            </a:r>
          </a:p>
          <a:p>
            <a:r>
              <a:rPr lang="en-GB" b="1" dirty="0"/>
              <a:t>Copy Excel to Web</a:t>
            </a:r>
          </a:p>
          <a:p>
            <a:r>
              <a:rPr lang="en-GB" b="1" dirty="0"/>
              <a:t>Copy Web to Excel</a:t>
            </a:r>
          </a:p>
          <a:p>
            <a:r>
              <a:rPr lang="en-GB" b="1" dirty="0"/>
              <a:t>Copy Excel to SAP</a:t>
            </a:r>
          </a:p>
          <a:p>
            <a:r>
              <a:rPr lang="en-GB" b="1" dirty="0"/>
              <a:t>Copy SAP to Web</a:t>
            </a:r>
          </a:p>
          <a:p>
            <a:r>
              <a:rPr lang="en-GB" b="1" dirty="0"/>
              <a:t>Copy Excel to Terminal</a:t>
            </a:r>
          </a:p>
          <a:p>
            <a:r>
              <a:rPr lang="en-GB" b="1" dirty="0"/>
              <a:t>Copy PDF to SAP</a:t>
            </a:r>
          </a:p>
          <a:p>
            <a:r>
              <a:rPr lang="en-GB" b="1" dirty="0"/>
              <a:t>Copy PDF to Web.</a:t>
            </a:r>
          </a:p>
        </p:txBody>
      </p:sp>
      <p:sp>
        <p:nvSpPr>
          <p:cNvPr id="5" name="Text Placeholder 4">
            <a:extLst>
              <a:ext uri="{FF2B5EF4-FFF2-40B4-BE49-F238E27FC236}">
                <a16:creationId xmlns:a16="http://schemas.microsoft.com/office/drawing/2014/main" id="{D639DCBB-2097-0905-DB36-89128E44F110}"/>
              </a:ext>
            </a:extLst>
          </p:cNvPr>
          <p:cNvSpPr>
            <a:spLocks noGrp="1"/>
          </p:cNvSpPr>
          <p:nvPr>
            <p:ph type="body" sz="quarter" idx="15"/>
          </p:nvPr>
        </p:nvSpPr>
        <p:spPr/>
        <p:txBody>
          <a:bodyPr/>
          <a:lstStyle/>
          <a:p>
            <a:endParaRPr lang="en-GB"/>
          </a:p>
        </p:txBody>
      </p:sp>
    </p:spTree>
    <p:custDataLst>
      <p:tags r:id="rId1"/>
    </p:custDataLst>
    <p:extLst>
      <p:ext uri="{BB962C8B-B14F-4D97-AF65-F5344CB8AC3E}">
        <p14:creationId xmlns:p14="http://schemas.microsoft.com/office/powerpoint/2010/main" val="35111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sz="2400" dirty="0"/>
              <a:t>Kofax RPA</a:t>
            </a:r>
            <a:br>
              <a:rPr lang="en-GB" sz="2400" dirty="0"/>
            </a:br>
            <a:r>
              <a:rPr lang="en-GB" sz="2400" dirty="0"/>
              <a:t>(Robot Process Automation)</a:t>
            </a:r>
          </a:p>
        </p:txBody>
      </p:sp>
      <p:sp>
        <p:nvSpPr>
          <p:cNvPr id="6" name="Text Placeholder 5"/>
          <p:cNvSpPr>
            <a:spLocks noGrp="1"/>
          </p:cNvSpPr>
          <p:nvPr>
            <p:ph type="body" sz="quarter" idx="3"/>
          </p:nvPr>
        </p:nvSpPr>
        <p:spPr/>
        <p:txBody>
          <a:bodyPr/>
          <a:lstStyle/>
          <a:p>
            <a:r>
              <a:rPr lang="en-GB" sz="2400" dirty="0">
                <a:latin typeface="Arial"/>
                <a:cs typeface="Arial"/>
              </a:rPr>
              <a:t>Kofax </a:t>
            </a:r>
            <a:r>
              <a:rPr lang="en-GB" sz="2400" dirty="0" err="1">
                <a:latin typeface="Arial"/>
                <a:cs typeface="Arial"/>
              </a:rPr>
              <a:t>TotalAgility</a:t>
            </a:r>
            <a:endParaRPr lang="en-GB" sz="2400" dirty="0" err="1"/>
          </a:p>
        </p:txBody>
      </p:sp>
      <p:sp>
        <p:nvSpPr>
          <p:cNvPr id="4" name="Slide Number Placeholder 3"/>
          <p:cNvSpPr>
            <a:spLocks noGrp="1"/>
          </p:cNvSpPr>
          <p:nvPr>
            <p:ph type="sldNum" sz="quarter" idx="10"/>
          </p:nvPr>
        </p:nvSpPr>
        <p:spPr/>
        <p:txBody>
          <a:bodyPr/>
          <a:lstStyle/>
          <a:p>
            <a:fld id="{71D586D2-677B-458F-B417-DB589973A882}" type="slidenum">
              <a:rPr lang="en-US" smtClean="0"/>
              <a:pPr/>
              <a:t>13</a:t>
            </a:fld>
            <a:endParaRPr lang="en-US" dirty="0"/>
          </a:p>
        </p:txBody>
      </p:sp>
      <p:sp>
        <p:nvSpPr>
          <p:cNvPr id="2" name="Title 1"/>
          <p:cNvSpPr>
            <a:spLocks noGrp="1"/>
          </p:cNvSpPr>
          <p:nvPr>
            <p:ph type="title"/>
          </p:nvPr>
        </p:nvSpPr>
        <p:spPr/>
        <p:txBody>
          <a:bodyPr/>
          <a:lstStyle/>
          <a:p>
            <a:r>
              <a:rPr lang="en-GB" dirty="0"/>
              <a:t>KTA &amp; Kofax RPA</a:t>
            </a:r>
          </a:p>
        </p:txBody>
      </p:sp>
      <p:sp>
        <p:nvSpPr>
          <p:cNvPr id="3" name="Content Placeholder 2"/>
          <p:cNvSpPr>
            <a:spLocks noGrp="1"/>
          </p:cNvSpPr>
          <p:nvPr>
            <p:ph type="body" sz="quarter" idx="13"/>
          </p:nvPr>
        </p:nvSpPr>
        <p:spPr/>
        <p:txBody>
          <a:bodyPr/>
          <a:lstStyle/>
          <a:p>
            <a:r>
              <a:rPr lang="en-GB" dirty="0"/>
              <a:t>Interact with Internet and Windows Desktop applications.</a:t>
            </a:r>
          </a:p>
          <a:p>
            <a:r>
              <a:rPr lang="en-GB" dirty="0"/>
              <a:t>Low code.</a:t>
            </a:r>
          </a:p>
          <a:p>
            <a:r>
              <a:rPr lang="en-GB" dirty="0"/>
              <a:t>Simple tasks with clear start, middle and end</a:t>
            </a:r>
          </a:p>
          <a:p>
            <a:r>
              <a:rPr lang="en-GB" dirty="0"/>
              <a:t>Simple scheduling. </a:t>
            </a:r>
          </a:p>
          <a:p>
            <a:r>
              <a:rPr lang="en-GB" dirty="0"/>
              <a:t>Quicker to build, test, debug and deploy</a:t>
            </a:r>
          </a:p>
        </p:txBody>
      </p:sp>
      <p:sp>
        <p:nvSpPr>
          <p:cNvPr id="7" name="Content Placeholder 6"/>
          <p:cNvSpPr>
            <a:spLocks noGrp="1"/>
          </p:cNvSpPr>
          <p:nvPr>
            <p:ph type="body" sz="quarter" idx="14"/>
          </p:nvPr>
        </p:nvSpPr>
        <p:spPr>
          <a:xfrm>
            <a:off x="6172198" y="2714625"/>
            <a:ext cx="5489343" cy="3475038"/>
          </a:xfrm>
        </p:spPr>
        <p:txBody>
          <a:bodyPr/>
          <a:lstStyle/>
          <a:p>
            <a:r>
              <a:rPr lang="en-GB" dirty="0"/>
              <a:t>Human Interaction in web portal</a:t>
            </a:r>
          </a:p>
          <a:p>
            <a:r>
              <a:rPr lang="en-GB" dirty="0"/>
              <a:t>Complex Case Management over days, weeks</a:t>
            </a:r>
          </a:p>
          <a:p>
            <a:r>
              <a:rPr lang="en-GB" dirty="0"/>
              <a:t>Can be interrupted and changed</a:t>
            </a:r>
          </a:p>
          <a:p>
            <a:r>
              <a:rPr lang="en-GB" dirty="0"/>
              <a:t>Complex  and efficient scheduling and dependencies</a:t>
            </a:r>
          </a:p>
          <a:p>
            <a:r>
              <a:rPr lang="en-GB" dirty="0"/>
              <a:t>Start Robot B when Robot A finishes are returns value X</a:t>
            </a:r>
          </a:p>
        </p:txBody>
      </p:sp>
      <p:sp>
        <p:nvSpPr>
          <p:cNvPr id="19" name="Text Placeholder 18">
            <a:extLst>
              <a:ext uri="{FF2B5EF4-FFF2-40B4-BE49-F238E27FC236}">
                <a16:creationId xmlns:a16="http://schemas.microsoft.com/office/drawing/2014/main" id="{97A1E87F-ECBB-46ED-B2C8-B9C8252640ED}"/>
              </a:ext>
            </a:extLst>
          </p:cNvPr>
          <p:cNvSpPr>
            <a:spLocks noGrp="1"/>
          </p:cNvSpPr>
          <p:nvPr>
            <p:ph type="body" sz="quarter" idx="15"/>
          </p:nvPr>
        </p:nvSpPr>
        <p:spPr/>
        <p:txBody>
          <a:bodyPr/>
          <a:lstStyle/>
          <a:p>
            <a:endParaRPr lang="en-US"/>
          </a:p>
        </p:txBody>
      </p:sp>
      <p:grpSp>
        <p:nvGrpSpPr>
          <p:cNvPr id="27" name="Group 26">
            <a:extLst>
              <a:ext uri="{FF2B5EF4-FFF2-40B4-BE49-F238E27FC236}">
                <a16:creationId xmlns:a16="http://schemas.microsoft.com/office/drawing/2014/main" id="{565E3056-657C-48FA-A85F-5386E9CAAA31}"/>
              </a:ext>
            </a:extLst>
          </p:cNvPr>
          <p:cNvGrpSpPr/>
          <p:nvPr/>
        </p:nvGrpSpPr>
        <p:grpSpPr>
          <a:xfrm>
            <a:off x="4445181" y="5624220"/>
            <a:ext cx="1130885" cy="1130885"/>
            <a:chOff x="2314073" y="5390146"/>
            <a:chExt cx="1130885" cy="1130885"/>
          </a:xfrm>
        </p:grpSpPr>
        <p:pic>
          <p:nvPicPr>
            <p:cNvPr id="20" name="Graphic 19">
              <a:extLst>
                <a:ext uri="{FF2B5EF4-FFF2-40B4-BE49-F238E27FC236}">
                  <a16:creationId xmlns:a16="http://schemas.microsoft.com/office/drawing/2014/main" id="{731916DE-6EDC-40E7-8EC4-0834EBB9F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943" y="5546725"/>
              <a:ext cx="857250" cy="809625"/>
            </a:xfrm>
            <a:prstGeom prst="rect">
              <a:avLst/>
            </a:prstGeom>
          </p:spPr>
        </p:pic>
        <p:sp>
          <p:nvSpPr>
            <p:cNvPr id="21" name="Oval 20">
              <a:extLst>
                <a:ext uri="{FF2B5EF4-FFF2-40B4-BE49-F238E27FC236}">
                  <a16:creationId xmlns:a16="http://schemas.microsoft.com/office/drawing/2014/main" id="{E2CE8E46-F492-4B59-99A8-4A8F4E2E3C89}"/>
                </a:ext>
              </a:extLst>
            </p:cNvPr>
            <p:cNvSpPr/>
            <p:nvPr/>
          </p:nvSpPr>
          <p:spPr>
            <a:xfrm>
              <a:off x="2314073"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BBAEB5-3D73-4A65-B162-53805AFA996A}"/>
              </a:ext>
            </a:extLst>
          </p:cNvPr>
          <p:cNvGrpSpPr/>
          <p:nvPr/>
        </p:nvGrpSpPr>
        <p:grpSpPr>
          <a:xfrm>
            <a:off x="5917272" y="5620751"/>
            <a:ext cx="1130885" cy="1130885"/>
            <a:chOff x="7824536" y="5390146"/>
            <a:chExt cx="1130885" cy="1130885"/>
          </a:xfrm>
        </p:grpSpPr>
        <p:sp>
          <p:nvSpPr>
            <p:cNvPr id="22" name="Oval 21">
              <a:extLst>
                <a:ext uri="{FF2B5EF4-FFF2-40B4-BE49-F238E27FC236}">
                  <a16:creationId xmlns:a16="http://schemas.microsoft.com/office/drawing/2014/main" id="{58CCC74B-0B30-46E0-ADAB-B89B5BF1FD86}"/>
                </a:ext>
              </a:extLst>
            </p:cNvPr>
            <p:cNvSpPr/>
            <p:nvPr/>
          </p:nvSpPr>
          <p:spPr>
            <a:xfrm>
              <a:off x="7824536"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C388AF8F-F949-4EAA-A1D5-785C1D23CB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3993" y="5587081"/>
              <a:ext cx="769062" cy="769062"/>
            </a:xfrm>
            <a:prstGeom prst="rect">
              <a:avLst/>
            </a:prstGeom>
          </p:spPr>
        </p:pic>
      </p:grpSp>
    </p:spTree>
    <p:custDataLst>
      <p:tags r:id="rId1"/>
    </p:custDataLst>
    <p:extLst>
      <p:ext uri="{BB962C8B-B14F-4D97-AF65-F5344CB8AC3E}">
        <p14:creationId xmlns:p14="http://schemas.microsoft.com/office/powerpoint/2010/main" val="29129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C589F-714F-4E90-9495-9DB735E281A0}"/>
              </a:ext>
            </a:extLst>
          </p:cNvPr>
          <p:cNvSpPr>
            <a:spLocks noGrp="1"/>
          </p:cNvSpPr>
          <p:nvPr>
            <p:ph type="body" idx="1"/>
          </p:nvPr>
        </p:nvSpPr>
        <p:spPr/>
        <p:txBody>
          <a:bodyPr/>
          <a:lstStyle/>
          <a:p>
            <a:r>
              <a:rPr lang="en-GB" dirty="0"/>
              <a:t>Kofax Capture</a:t>
            </a:r>
          </a:p>
        </p:txBody>
      </p:sp>
      <p:sp>
        <p:nvSpPr>
          <p:cNvPr id="4" name="Slide Number Placeholder 3">
            <a:extLst>
              <a:ext uri="{FF2B5EF4-FFF2-40B4-BE49-F238E27FC236}">
                <a16:creationId xmlns:a16="http://schemas.microsoft.com/office/drawing/2014/main" id="{7F281F74-6F3D-4414-8EC3-0E4A1072A48C}"/>
              </a:ext>
            </a:extLst>
          </p:cNvPr>
          <p:cNvSpPr>
            <a:spLocks noGrp="1"/>
          </p:cNvSpPr>
          <p:nvPr>
            <p:ph type="sldNum" sz="quarter" idx="10"/>
          </p:nvPr>
        </p:nvSpPr>
        <p:spPr/>
        <p:txBody>
          <a:bodyPr/>
          <a:lstStyle/>
          <a:p>
            <a:fld id="{71D586D2-677B-458F-B417-DB589973A882}" type="slidenum">
              <a:rPr lang="en-US" smtClean="0"/>
              <a:pPr/>
              <a:t>14</a:t>
            </a:fld>
            <a:endParaRPr lang="en-US" dirty="0"/>
          </a:p>
        </p:txBody>
      </p:sp>
      <p:sp>
        <p:nvSpPr>
          <p:cNvPr id="5" name="Title 4">
            <a:extLst>
              <a:ext uri="{FF2B5EF4-FFF2-40B4-BE49-F238E27FC236}">
                <a16:creationId xmlns:a16="http://schemas.microsoft.com/office/drawing/2014/main" id="{E54C4C1F-6934-431F-8343-81E67D151383}"/>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1F3C2287-3704-425F-910E-4F4AA0A1EA52}"/>
              </a:ext>
            </a:extLst>
          </p:cNvPr>
          <p:cNvSpPr>
            <a:spLocks noGrp="1"/>
          </p:cNvSpPr>
          <p:nvPr>
            <p:ph type="body" sz="quarter" idx="13"/>
          </p:nvPr>
        </p:nvSpPr>
        <p:spPr/>
        <p:txBody>
          <a:bodyPr/>
          <a:lstStyle/>
          <a:p>
            <a:r>
              <a:rPr lang="en-GB" dirty="0"/>
              <a:t>Enterprise Document Capture platform</a:t>
            </a:r>
          </a:p>
          <a:p>
            <a:r>
              <a:rPr lang="en-GB" dirty="0"/>
              <a:t>Great scanner integration</a:t>
            </a:r>
          </a:p>
          <a:p>
            <a:r>
              <a:rPr lang="en-GB" dirty="0"/>
              <a:t>Simple workflow for scan2archive</a:t>
            </a:r>
          </a:p>
          <a:p>
            <a:r>
              <a:rPr lang="en-GB" dirty="0"/>
              <a:t>Easy to configure</a:t>
            </a:r>
          </a:p>
          <a:p>
            <a:r>
              <a:rPr lang="en-GB" dirty="0"/>
              <a:t>100’s of prebuilt connectors to repositories</a:t>
            </a:r>
          </a:p>
        </p:txBody>
      </p:sp>
      <p:sp>
        <p:nvSpPr>
          <p:cNvPr id="8" name="Text Placeholder 7">
            <a:extLst>
              <a:ext uri="{FF2B5EF4-FFF2-40B4-BE49-F238E27FC236}">
                <a16:creationId xmlns:a16="http://schemas.microsoft.com/office/drawing/2014/main" id="{CA811CD4-6598-4EEA-AC0B-F277420CDC73}"/>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02995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B192-1540-441F-C7C7-B31C1549A9DE}"/>
              </a:ext>
            </a:extLst>
          </p:cNvPr>
          <p:cNvSpPr>
            <a:spLocks noGrp="1"/>
          </p:cNvSpPr>
          <p:nvPr>
            <p:ph type="title"/>
          </p:nvPr>
        </p:nvSpPr>
        <p:spPr/>
        <p:txBody>
          <a:bodyPr/>
          <a:lstStyle/>
          <a:p>
            <a:r>
              <a:rPr lang="en-GB" dirty="0"/>
              <a:t>Quiz</a:t>
            </a:r>
          </a:p>
        </p:txBody>
      </p:sp>
      <p:sp>
        <p:nvSpPr>
          <p:cNvPr id="3" name="Slide Number Placeholder 2">
            <a:extLst>
              <a:ext uri="{FF2B5EF4-FFF2-40B4-BE49-F238E27FC236}">
                <a16:creationId xmlns:a16="http://schemas.microsoft.com/office/drawing/2014/main" id="{E645E020-11C1-E4DB-731A-2795945A638A}"/>
              </a:ext>
            </a:extLst>
          </p:cNvPr>
          <p:cNvSpPr>
            <a:spLocks noGrp="1"/>
          </p:cNvSpPr>
          <p:nvPr>
            <p:ph type="sldNum" sz="quarter" idx="10"/>
          </p:nvPr>
        </p:nvSpPr>
        <p:spPr/>
        <p:txBody>
          <a:bodyPr/>
          <a:lstStyle/>
          <a:p>
            <a:fld id="{71D586D2-677B-458F-B417-DB589973A882}" type="slidenum">
              <a:rPr lang="en-US" smtClean="0"/>
              <a:pPr/>
              <a:t>15</a:t>
            </a:fld>
            <a:endParaRPr lang="en-US" dirty="0"/>
          </a:p>
        </p:txBody>
      </p:sp>
      <p:sp>
        <p:nvSpPr>
          <p:cNvPr id="5" name="Text Placeholder 4">
            <a:extLst>
              <a:ext uri="{FF2B5EF4-FFF2-40B4-BE49-F238E27FC236}">
                <a16:creationId xmlns:a16="http://schemas.microsoft.com/office/drawing/2014/main" id="{BAAF6E98-6269-B8BF-40FD-37E3731E873C}"/>
              </a:ext>
            </a:extLst>
          </p:cNvPr>
          <p:cNvSpPr>
            <a:spLocks noGrp="1"/>
          </p:cNvSpPr>
          <p:nvPr>
            <p:ph type="body" sz="quarter" idx="15"/>
          </p:nvPr>
        </p:nvSpPr>
        <p:spPr/>
        <p:txBody>
          <a:bodyPr/>
          <a:lstStyle/>
          <a:p>
            <a:endParaRPr lang="en-GB"/>
          </a:p>
        </p:txBody>
      </p:sp>
      <p:graphicFrame>
        <p:nvGraphicFramePr>
          <p:cNvPr id="6" name="Table 6">
            <a:extLst>
              <a:ext uri="{FF2B5EF4-FFF2-40B4-BE49-F238E27FC236}">
                <a16:creationId xmlns:a16="http://schemas.microsoft.com/office/drawing/2014/main" id="{C920809E-49AC-60CC-8619-6A6BAE75D8F3}"/>
              </a:ext>
            </a:extLst>
          </p:cNvPr>
          <p:cNvGraphicFramePr>
            <a:graphicFrameLocks noGrp="1"/>
          </p:cNvGraphicFramePr>
          <p:nvPr>
            <p:extLst>
              <p:ext uri="{D42A27DB-BD31-4B8C-83A1-F6EECF244321}">
                <p14:modId xmlns:p14="http://schemas.microsoft.com/office/powerpoint/2010/main" val="311818232"/>
              </p:ext>
            </p:extLst>
          </p:nvPr>
        </p:nvGraphicFramePr>
        <p:xfrm>
          <a:off x="1137056" y="1899582"/>
          <a:ext cx="9137654" cy="3337560"/>
        </p:xfrm>
        <a:graphic>
          <a:graphicData uri="http://schemas.openxmlformats.org/drawingml/2006/table">
            <a:tbl>
              <a:tblPr firstRow="1" bandRow="1">
                <a:tableStyleId>{5C22544A-7EE6-4342-B048-85BDC9FD1C3A}</a:tableStyleId>
              </a:tblPr>
              <a:tblGrid>
                <a:gridCol w="5686531">
                  <a:extLst>
                    <a:ext uri="{9D8B030D-6E8A-4147-A177-3AD203B41FA5}">
                      <a16:colId xmlns:a16="http://schemas.microsoft.com/office/drawing/2014/main" val="1233775777"/>
                    </a:ext>
                  </a:extLst>
                </a:gridCol>
                <a:gridCol w="3451123">
                  <a:extLst>
                    <a:ext uri="{9D8B030D-6E8A-4147-A177-3AD203B41FA5}">
                      <a16:colId xmlns:a16="http://schemas.microsoft.com/office/drawing/2014/main" val="1778583025"/>
                    </a:ext>
                  </a:extLst>
                </a:gridCol>
              </a:tblGrid>
              <a:tr h="370840">
                <a:tc>
                  <a:txBody>
                    <a:bodyPr/>
                    <a:lstStyle/>
                    <a:p>
                      <a:r>
                        <a:rPr lang="en-GB" dirty="0"/>
                        <a:t>Use Case</a:t>
                      </a:r>
                    </a:p>
                  </a:txBody>
                  <a:tcPr/>
                </a:tc>
                <a:tc>
                  <a:txBody>
                    <a:bodyPr/>
                    <a:lstStyle/>
                    <a:p>
                      <a:r>
                        <a:rPr lang="en-GB" dirty="0"/>
                        <a:t>Platform</a:t>
                      </a:r>
                    </a:p>
                  </a:txBody>
                  <a:tcPr/>
                </a:tc>
                <a:extLst>
                  <a:ext uri="{0D108BD9-81ED-4DB2-BD59-A6C34878D82A}">
                    <a16:rowId xmlns:a16="http://schemas.microsoft.com/office/drawing/2014/main" val="2621538523"/>
                  </a:ext>
                </a:extLst>
              </a:tr>
              <a:tr h="370840">
                <a:tc>
                  <a:txBody>
                    <a:bodyPr/>
                    <a:lstStyle/>
                    <a:p>
                      <a:r>
                        <a:rPr lang="en-GB" dirty="0"/>
                        <a:t>Scan to Archive</a:t>
                      </a:r>
                    </a:p>
                  </a:txBody>
                  <a:tcPr/>
                </a:tc>
                <a:tc>
                  <a:txBody>
                    <a:bodyPr/>
                    <a:lstStyle/>
                    <a:p>
                      <a:pPr algn="ctr"/>
                      <a:r>
                        <a:rPr lang="en-GB" dirty="0"/>
                        <a:t>KC/Express/</a:t>
                      </a:r>
                      <a:r>
                        <a:rPr lang="en-GB" dirty="0" err="1"/>
                        <a:t>OpenStore</a:t>
                      </a:r>
                      <a:endParaRPr lang="en-GB" dirty="0"/>
                    </a:p>
                  </a:txBody>
                  <a:tcPr/>
                </a:tc>
                <a:extLst>
                  <a:ext uri="{0D108BD9-81ED-4DB2-BD59-A6C34878D82A}">
                    <a16:rowId xmlns:a16="http://schemas.microsoft.com/office/drawing/2014/main" val="713649804"/>
                  </a:ext>
                </a:extLst>
              </a:tr>
              <a:tr h="370840">
                <a:tc>
                  <a:txBody>
                    <a:bodyPr/>
                    <a:lstStyle/>
                    <a:p>
                      <a:r>
                        <a:rPr lang="en-GB" dirty="0"/>
                        <a:t>Approve invoices</a:t>
                      </a:r>
                    </a:p>
                  </a:txBody>
                  <a:tcPr/>
                </a:tc>
                <a:tc>
                  <a:txBody>
                    <a:bodyPr/>
                    <a:lstStyle/>
                    <a:p>
                      <a:pPr algn="ctr"/>
                      <a:r>
                        <a:rPr lang="en-GB" dirty="0"/>
                        <a:t>APS/KTA/</a:t>
                      </a:r>
                    </a:p>
                  </a:txBody>
                  <a:tcPr/>
                </a:tc>
                <a:extLst>
                  <a:ext uri="{0D108BD9-81ED-4DB2-BD59-A6C34878D82A}">
                    <a16:rowId xmlns:a16="http://schemas.microsoft.com/office/drawing/2014/main" val="3784850525"/>
                  </a:ext>
                </a:extLst>
              </a:tr>
              <a:tr h="370840">
                <a:tc>
                  <a:txBody>
                    <a:bodyPr/>
                    <a:lstStyle/>
                    <a:p>
                      <a:r>
                        <a:rPr lang="en-GB" dirty="0"/>
                        <a:t>Make searchable PDFs from paper</a:t>
                      </a:r>
                    </a:p>
                  </a:txBody>
                  <a:tcPr/>
                </a:tc>
                <a:tc>
                  <a:txBody>
                    <a:bodyPr/>
                    <a:lstStyle/>
                    <a:p>
                      <a:pPr algn="ctr"/>
                      <a:r>
                        <a:rPr lang="en-GB" dirty="0"/>
                        <a:t>KC</a:t>
                      </a:r>
                    </a:p>
                  </a:txBody>
                  <a:tcPr/>
                </a:tc>
                <a:extLst>
                  <a:ext uri="{0D108BD9-81ED-4DB2-BD59-A6C34878D82A}">
                    <a16:rowId xmlns:a16="http://schemas.microsoft.com/office/drawing/2014/main" val="2054908288"/>
                  </a:ext>
                </a:extLst>
              </a:tr>
              <a:tr h="370840">
                <a:tc>
                  <a:txBody>
                    <a:bodyPr/>
                    <a:lstStyle/>
                    <a:p>
                      <a:r>
                        <a:rPr lang="en-GB" dirty="0"/>
                        <a:t>Copy data from a website into Excel</a:t>
                      </a:r>
                    </a:p>
                  </a:txBody>
                  <a:tcPr/>
                </a:tc>
                <a:tc>
                  <a:txBody>
                    <a:bodyPr/>
                    <a:lstStyle/>
                    <a:p>
                      <a:pPr algn="ctr"/>
                      <a:r>
                        <a:rPr lang="en-GB" dirty="0"/>
                        <a:t>RPA</a:t>
                      </a:r>
                    </a:p>
                  </a:txBody>
                  <a:tcPr/>
                </a:tc>
                <a:extLst>
                  <a:ext uri="{0D108BD9-81ED-4DB2-BD59-A6C34878D82A}">
                    <a16:rowId xmlns:a16="http://schemas.microsoft.com/office/drawing/2014/main" val="2733051505"/>
                  </a:ext>
                </a:extLst>
              </a:tr>
              <a:tr h="370840">
                <a:tc>
                  <a:txBody>
                    <a:bodyPr/>
                    <a:lstStyle/>
                    <a:p>
                      <a:r>
                        <a:rPr lang="en-GB" dirty="0"/>
                        <a:t>Check an inventory item on a green screen terminal</a:t>
                      </a:r>
                    </a:p>
                  </a:txBody>
                  <a:tcPr/>
                </a:tc>
                <a:tc>
                  <a:txBody>
                    <a:bodyPr/>
                    <a:lstStyle/>
                    <a:p>
                      <a:pPr algn="ctr"/>
                      <a:r>
                        <a:rPr lang="en-GB" dirty="0"/>
                        <a:t>RPA</a:t>
                      </a:r>
                    </a:p>
                  </a:txBody>
                  <a:tcPr/>
                </a:tc>
                <a:extLst>
                  <a:ext uri="{0D108BD9-81ED-4DB2-BD59-A6C34878D82A}">
                    <a16:rowId xmlns:a16="http://schemas.microsoft.com/office/drawing/2014/main" val="2100133772"/>
                  </a:ext>
                </a:extLst>
              </a:tr>
              <a:tr h="370840">
                <a:tc>
                  <a:txBody>
                    <a:bodyPr/>
                    <a:lstStyle/>
                    <a:p>
                      <a:r>
                        <a:rPr lang="en-GB" dirty="0"/>
                        <a:t>Integrate an MPF device into a complex workflow</a:t>
                      </a:r>
                    </a:p>
                  </a:txBody>
                  <a:tcPr/>
                </a:tc>
                <a:tc>
                  <a:txBody>
                    <a:bodyPr/>
                    <a:lstStyle/>
                    <a:p>
                      <a:pPr algn="ctr"/>
                      <a:r>
                        <a:rPr lang="en-GB" dirty="0"/>
                        <a:t>KTA</a:t>
                      </a:r>
                    </a:p>
                  </a:txBody>
                  <a:tcPr/>
                </a:tc>
                <a:extLst>
                  <a:ext uri="{0D108BD9-81ED-4DB2-BD59-A6C34878D82A}">
                    <a16:rowId xmlns:a16="http://schemas.microsoft.com/office/drawing/2014/main" val="1737437254"/>
                  </a:ext>
                </a:extLst>
              </a:tr>
              <a:tr h="370840">
                <a:tc>
                  <a:txBody>
                    <a:bodyPr/>
                    <a:lstStyle/>
                    <a:p>
                      <a:r>
                        <a:rPr lang="en-GB" dirty="0"/>
                        <a:t>Guide a customer through mortgage application</a:t>
                      </a:r>
                    </a:p>
                  </a:txBody>
                  <a:tcPr/>
                </a:tc>
                <a:tc>
                  <a:txBody>
                    <a:bodyPr/>
                    <a:lstStyle/>
                    <a:p>
                      <a:pPr algn="ctr"/>
                      <a:r>
                        <a:rPr lang="en-GB" dirty="0"/>
                        <a:t>KTA</a:t>
                      </a:r>
                    </a:p>
                  </a:txBody>
                  <a:tcPr/>
                </a:tc>
                <a:extLst>
                  <a:ext uri="{0D108BD9-81ED-4DB2-BD59-A6C34878D82A}">
                    <a16:rowId xmlns:a16="http://schemas.microsoft.com/office/drawing/2014/main" val="1118568591"/>
                  </a:ext>
                </a:extLst>
              </a:tr>
              <a:tr h="370840">
                <a:tc>
                  <a:txBody>
                    <a:bodyPr/>
                    <a:lstStyle/>
                    <a:p>
                      <a:r>
                        <a:rPr lang="en-GB" dirty="0"/>
                        <a:t>Process questionnaires</a:t>
                      </a:r>
                    </a:p>
                  </a:txBody>
                  <a:tcPr/>
                </a:tc>
                <a:tc>
                  <a:txBody>
                    <a:bodyPr/>
                    <a:lstStyle/>
                    <a:p>
                      <a:pPr algn="ctr"/>
                      <a:r>
                        <a:rPr lang="en-GB" dirty="0"/>
                        <a:t>KC</a:t>
                      </a:r>
                    </a:p>
                  </a:txBody>
                  <a:tcPr/>
                </a:tc>
                <a:extLst>
                  <a:ext uri="{0D108BD9-81ED-4DB2-BD59-A6C34878D82A}">
                    <a16:rowId xmlns:a16="http://schemas.microsoft.com/office/drawing/2014/main" val="1684767868"/>
                  </a:ext>
                </a:extLst>
              </a:tr>
            </a:tbl>
          </a:graphicData>
        </a:graphic>
      </p:graphicFrame>
      <p:sp>
        <p:nvSpPr>
          <p:cNvPr id="7" name="Rectangle 6">
            <a:extLst>
              <a:ext uri="{FF2B5EF4-FFF2-40B4-BE49-F238E27FC236}">
                <a16:creationId xmlns:a16="http://schemas.microsoft.com/office/drawing/2014/main" id="{505DE993-DC1D-7AF5-DAC4-C91D5FF49BDD}"/>
              </a:ext>
            </a:extLst>
          </p:cNvPr>
          <p:cNvSpPr/>
          <p:nvPr/>
        </p:nvSpPr>
        <p:spPr>
          <a:xfrm>
            <a:off x="9478041" y="2287035"/>
            <a:ext cx="1840065" cy="354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7C9ED79-6504-70D4-9778-38EF8D161AF7}"/>
              </a:ext>
            </a:extLst>
          </p:cNvPr>
          <p:cNvSpPr/>
          <p:nvPr/>
        </p:nvSpPr>
        <p:spPr>
          <a:xfrm>
            <a:off x="9486374" y="2631833"/>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9D9FF67-C326-B506-69A3-0AEAED956210}"/>
              </a:ext>
            </a:extLst>
          </p:cNvPr>
          <p:cNvSpPr/>
          <p:nvPr/>
        </p:nvSpPr>
        <p:spPr>
          <a:xfrm>
            <a:off x="9486374" y="2996647"/>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BBB98A9-4E3E-3233-7055-659F7475806B}"/>
              </a:ext>
            </a:extLst>
          </p:cNvPr>
          <p:cNvSpPr/>
          <p:nvPr/>
        </p:nvSpPr>
        <p:spPr>
          <a:xfrm>
            <a:off x="9486374" y="3371464"/>
            <a:ext cx="1831731" cy="381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248C023-CBE5-06AE-5499-538B98D1FC9C}"/>
              </a:ext>
            </a:extLst>
          </p:cNvPr>
          <p:cNvSpPr/>
          <p:nvPr/>
        </p:nvSpPr>
        <p:spPr>
          <a:xfrm>
            <a:off x="9486374" y="3746283"/>
            <a:ext cx="1840065" cy="37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6DD801F-5A5D-1E36-4F4F-74483F996E3D}"/>
              </a:ext>
            </a:extLst>
          </p:cNvPr>
          <p:cNvSpPr/>
          <p:nvPr/>
        </p:nvSpPr>
        <p:spPr>
          <a:xfrm>
            <a:off x="9494707" y="4117412"/>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D84FFA2-50AB-89E2-F7B1-99C9621656A0}"/>
              </a:ext>
            </a:extLst>
          </p:cNvPr>
          <p:cNvSpPr/>
          <p:nvPr/>
        </p:nvSpPr>
        <p:spPr>
          <a:xfrm>
            <a:off x="9494707" y="4472218"/>
            <a:ext cx="1831731" cy="37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EBA4925-C7BE-7CFC-3615-F665CFD9DE37}"/>
              </a:ext>
            </a:extLst>
          </p:cNvPr>
          <p:cNvSpPr/>
          <p:nvPr/>
        </p:nvSpPr>
        <p:spPr>
          <a:xfrm>
            <a:off x="9494707" y="4847035"/>
            <a:ext cx="1831731" cy="39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4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8379" y="1848728"/>
            <a:ext cx="2420377" cy="2420377"/>
          </a:xfrm>
          <a:prstGeom prst="rect">
            <a:avLst/>
          </a:prstGeom>
        </p:spPr>
      </p:pic>
      <p:sp>
        <p:nvSpPr>
          <p:cNvPr id="7" name="Rectangle 6"/>
          <p:cNvSpPr/>
          <p:nvPr/>
        </p:nvSpPr>
        <p:spPr bwMode="auto">
          <a:xfrm rot="16200000">
            <a:off x="-2086730" y="3195769"/>
            <a:ext cx="5444706" cy="625166"/>
          </a:xfrm>
          <a:prstGeom prst="rect">
            <a:avLst/>
          </a:prstGeom>
          <a:solidFill>
            <a:schemeClr val="accent2"/>
          </a:solidFill>
          <a:ln w="0" cap="flat" cmpd="sng" algn="ctr">
            <a:solidFill>
              <a:schemeClr val="accent2">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bg1"/>
                </a:solidFill>
                <a:effectLst/>
                <a:latin typeface="Arial" charset="0"/>
              </a:rPr>
              <a:t>Artificial</a:t>
            </a:r>
            <a:r>
              <a:rPr kumimoji="0" lang="en-US" sz="2400" b="1" i="0" u="none" strike="noStrike" cap="none" normalizeH="0">
                <a:ln>
                  <a:noFill/>
                </a:ln>
                <a:solidFill>
                  <a:schemeClr val="bg1"/>
                </a:solidFill>
                <a:effectLst/>
                <a:latin typeface="Arial" charset="0"/>
              </a:rPr>
              <a:t> Intelligence at Kofax</a:t>
            </a:r>
            <a:endParaRPr kumimoji="0" lang="en-US" sz="2400" b="1" i="0" u="none" strike="noStrike" cap="none" normalizeH="0" baseline="0">
              <a:ln>
                <a:noFill/>
              </a:ln>
              <a:solidFill>
                <a:schemeClr val="bg1"/>
              </a:solidFill>
              <a:effectLst/>
              <a:latin typeface="Arial" charset="0"/>
            </a:endParaRPr>
          </a:p>
        </p:txBody>
      </p:sp>
      <p:sp>
        <p:nvSpPr>
          <p:cNvPr id="8" name="Rectangle 7"/>
          <p:cNvSpPr/>
          <p:nvPr/>
        </p:nvSpPr>
        <p:spPr bwMode="auto">
          <a:xfrm rot="16200000">
            <a:off x="62240" y="1802003"/>
            <a:ext cx="285695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Machine Learning</a:t>
            </a:r>
          </a:p>
        </p:txBody>
      </p:sp>
      <p:sp>
        <p:nvSpPr>
          <p:cNvPr id="9" name="Rectangle 8"/>
          <p:cNvSpPr/>
          <p:nvPr/>
        </p:nvSpPr>
        <p:spPr bwMode="auto">
          <a:xfrm rot="16200000">
            <a:off x="704594" y="4069998"/>
            <a:ext cx="157224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Natural Language Processing</a:t>
            </a:r>
          </a:p>
        </p:txBody>
      </p:sp>
      <p:grpSp>
        <p:nvGrpSpPr>
          <p:cNvPr id="54" name="Group 53"/>
          <p:cNvGrpSpPr/>
          <p:nvPr/>
        </p:nvGrpSpPr>
        <p:grpSpPr>
          <a:xfrm>
            <a:off x="1991826" y="1138798"/>
            <a:ext cx="1453266" cy="2145015"/>
            <a:chOff x="4555109" y="1181671"/>
            <a:chExt cx="1453266" cy="2145015"/>
          </a:xfrm>
        </p:grpSpPr>
        <p:sp>
          <p:nvSpPr>
            <p:cNvPr id="13" name="Rectangle 12"/>
            <p:cNvSpPr/>
            <p:nvPr/>
          </p:nvSpPr>
          <p:spPr bwMode="auto">
            <a:xfrm>
              <a:off x="4577141" y="1181671"/>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Predictive /</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Probabilistic</a:t>
              </a:r>
            </a:p>
          </p:txBody>
        </p:sp>
        <p:sp>
          <p:nvSpPr>
            <p:cNvPr id="15" name="Rectangle 14"/>
            <p:cNvSpPr/>
            <p:nvPr/>
          </p:nvSpPr>
          <p:spPr bwMode="auto">
            <a:xfrm>
              <a:off x="4555109" y="2747937"/>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Neural Network</a:t>
              </a:r>
            </a:p>
          </p:txBody>
        </p:sp>
      </p:grpSp>
      <p:grpSp>
        <p:nvGrpSpPr>
          <p:cNvPr id="56" name="Group 55"/>
          <p:cNvGrpSpPr/>
          <p:nvPr/>
        </p:nvGrpSpPr>
        <p:grpSpPr>
          <a:xfrm>
            <a:off x="3553094" y="2372570"/>
            <a:ext cx="3199240" cy="1305108"/>
            <a:chOff x="6116377" y="2450611"/>
            <a:chExt cx="3199240" cy="1305108"/>
          </a:xfrm>
        </p:grpSpPr>
        <p:sp>
          <p:nvSpPr>
            <p:cNvPr id="19" name="Rectangle 18"/>
            <p:cNvSpPr/>
            <p:nvPr/>
          </p:nvSpPr>
          <p:spPr bwMode="auto">
            <a:xfrm>
              <a:off x="6116379"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OCR</a:t>
              </a:r>
              <a:r>
                <a:rPr kumimoji="0" lang="en-US" sz="1600" b="1" i="0" u="none" strike="noStrike" cap="none" normalizeH="0" dirty="0">
                  <a:ln>
                    <a:noFill/>
                  </a:ln>
                  <a:solidFill>
                    <a:schemeClr val="bg1"/>
                  </a:solidFill>
                  <a:effectLst/>
                  <a:latin typeface="Arial" charset="0"/>
                </a:rPr>
                <a:t> | ICR</a:t>
              </a:r>
              <a:endParaRPr kumimoji="0" lang="en-US" sz="1600" b="1" i="0" u="none" strike="noStrike" cap="none" normalizeH="0" baseline="0" dirty="0">
                <a:ln>
                  <a:noFill/>
                </a:ln>
                <a:solidFill>
                  <a:schemeClr val="bg1"/>
                </a:solidFill>
                <a:effectLst/>
                <a:latin typeface="Arial" charset="0"/>
              </a:endParaRPr>
            </a:p>
          </p:txBody>
        </p:sp>
        <p:sp>
          <p:nvSpPr>
            <p:cNvPr id="20" name="Rectangle 19"/>
            <p:cNvSpPr/>
            <p:nvPr/>
          </p:nvSpPr>
          <p:spPr bwMode="auto">
            <a:xfrm>
              <a:off x="7781016"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Mobile</a:t>
              </a:r>
              <a:r>
                <a:rPr kumimoji="0" lang="en-US" sz="1600" b="1" i="0" u="none" strike="noStrike" cap="none" normalizeH="0">
                  <a:ln>
                    <a:noFill/>
                  </a:ln>
                  <a:solidFill>
                    <a:schemeClr val="bg1"/>
                  </a:solidFill>
                  <a:effectLst/>
                  <a:latin typeface="Arial" charset="0"/>
                </a:rPr>
                <a:t> OCR</a:t>
              </a:r>
              <a:endParaRPr kumimoji="0" lang="en-US" sz="1600" b="1" i="0" u="none" strike="noStrike" cap="none" normalizeH="0" baseline="0">
                <a:ln>
                  <a:noFill/>
                </a:ln>
                <a:solidFill>
                  <a:schemeClr val="bg1"/>
                </a:solidFill>
                <a:effectLst/>
                <a:latin typeface="Arial" charset="0"/>
              </a:endParaRPr>
            </a:p>
          </p:txBody>
        </p:sp>
        <p:sp>
          <p:nvSpPr>
            <p:cNvPr id="21" name="Rectangle 20"/>
            <p:cNvSpPr/>
            <p:nvPr/>
          </p:nvSpPr>
          <p:spPr bwMode="auto">
            <a:xfrm>
              <a:off x="6116377" y="3160474"/>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Signature Verification</a:t>
              </a:r>
            </a:p>
          </p:txBody>
        </p:sp>
        <p:sp>
          <p:nvSpPr>
            <p:cNvPr id="27" name="Rectangle 26"/>
            <p:cNvSpPr/>
            <p:nvPr/>
          </p:nvSpPr>
          <p:spPr bwMode="auto">
            <a:xfrm>
              <a:off x="7781014" y="3176970"/>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Facial Recognition</a:t>
              </a:r>
            </a:p>
          </p:txBody>
        </p:sp>
      </p:grpSp>
      <p:sp>
        <p:nvSpPr>
          <p:cNvPr id="39" name="Rectangle 38"/>
          <p:cNvSpPr/>
          <p:nvPr/>
        </p:nvSpPr>
        <p:spPr bwMode="auto">
          <a:xfrm rot="16200000">
            <a:off x="1034102" y="5368979"/>
            <a:ext cx="898499"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Vision</a:t>
            </a:r>
          </a:p>
        </p:txBody>
      </p:sp>
      <p:grpSp>
        <p:nvGrpSpPr>
          <p:cNvPr id="58" name="Group 57"/>
          <p:cNvGrpSpPr/>
          <p:nvPr/>
        </p:nvGrpSpPr>
        <p:grpSpPr>
          <a:xfrm>
            <a:off x="1991825" y="5436313"/>
            <a:ext cx="4990608" cy="686854"/>
            <a:chOff x="4555108" y="5479186"/>
            <a:chExt cx="4990608" cy="686854"/>
          </a:xfrm>
        </p:grpSpPr>
        <p:sp>
          <p:nvSpPr>
            <p:cNvPr id="40" name="Rectangle 39"/>
            <p:cNvSpPr/>
            <p:nvPr/>
          </p:nvSpPr>
          <p:spPr bwMode="auto">
            <a:xfrm>
              <a:off x="4555108" y="5482615"/>
              <a:ext cx="1513411"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Image Classification*</a:t>
              </a:r>
            </a:p>
          </p:txBody>
        </p:sp>
        <p:sp>
          <p:nvSpPr>
            <p:cNvPr id="41" name="Rectangle 40"/>
            <p:cNvSpPr/>
            <p:nvPr/>
          </p:nvSpPr>
          <p:spPr bwMode="auto">
            <a:xfrm>
              <a:off x="6152275" y="5479186"/>
              <a:ext cx="1534598"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Line detection</a:t>
              </a:r>
            </a:p>
          </p:txBody>
        </p:sp>
        <p:sp>
          <p:nvSpPr>
            <p:cNvPr id="42" name="Rectangle 41"/>
            <p:cNvSpPr/>
            <p:nvPr/>
          </p:nvSpPr>
          <p:spPr bwMode="auto">
            <a:xfrm>
              <a:off x="7746785" y="5479186"/>
              <a:ext cx="1798931" cy="683425"/>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RPA Dynamic Screen Interpretation</a:t>
              </a:r>
              <a:endParaRPr kumimoji="0" lang="en-US" sz="1600" b="1" i="0" u="none" strike="noStrike" cap="none" normalizeH="0" baseline="0" dirty="0">
                <a:ln>
                  <a:noFill/>
                </a:ln>
                <a:solidFill>
                  <a:schemeClr val="bg1"/>
                </a:solidFill>
                <a:effectLst/>
                <a:latin typeface="Arial" charset="0"/>
              </a:endParaRPr>
            </a:p>
          </p:txBody>
        </p:sp>
      </p:grpSp>
      <p:grpSp>
        <p:nvGrpSpPr>
          <p:cNvPr id="3" name="Group 2"/>
          <p:cNvGrpSpPr/>
          <p:nvPr/>
        </p:nvGrpSpPr>
        <p:grpSpPr>
          <a:xfrm>
            <a:off x="3578803" y="785999"/>
            <a:ext cx="4850595" cy="1276097"/>
            <a:chOff x="3722736" y="574332"/>
            <a:chExt cx="4850595" cy="1276097"/>
          </a:xfrm>
        </p:grpSpPr>
        <p:sp>
          <p:nvSpPr>
            <p:cNvPr id="16" name="Rectangle 15"/>
            <p:cNvSpPr/>
            <p:nvPr/>
          </p:nvSpPr>
          <p:spPr bwMode="auto">
            <a:xfrm>
              <a:off x="3722736" y="577751"/>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Document Classification*</a:t>
              </a:r>
            </a:p>
          </p:txBody>
        </p:sp>
        <p:sp>
          <p:nvSpPr>
            <p:cNvPr id="17" name="Rectangle 16"/>
            <p:cNvSpPr/>
            <p:nvPr/>
          </p:nvSpPr>
          <p:spPr bwMode="auto">
            <a:xfrm>
              <a:off x="3722736"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Document Separation*°</a:t>
              </a:r>
            </a:p>
          </p:txBody>
        </p:sp>
        <p:sp>
          <p:nvSpPr>
            <p:cNvPr id="18" name="Rectangle 17"/>
            <p:cNvSpPr/>
            <p:nvPr/>
          </p:nvSpPr>
          <p:spPr bwMode="auto">
            <a:xfrm>
              <a:off x="5377178"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bg1"/>
                  </a:solidFill>
                  <a:effectLst/>
                  <a:latin typeface="Arial" charset="0"/>
                </a:rPr>
                <a:t>Data Extraction*</a:t>
              </a:r>
            </a:p>
          </p:txBody>
        </p:sp>
        <p:sp>
          <p:nvSpPr>
            <p:cNvPr id="25" name="Rectangle 24"/>
            <p:cNvSpPr/>
            <p:nvPr/>
          </p:nvSpPr>
          <p:spPr bwMode="auto">
            <a:xfrm>
              <a:off x="5374094"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Image Cleanup</a:t>
              </a:r>
            </a:p>
          </p:txBody>
        </p:sp>
        <p:sp>
          <p:nvSpPr>
            <p:cNvPr id="43" name="Rectangle 42"/>
            <p:cNvSpPr/>
            <p:nvPr/>
          </p:nvSpPr>
          <p:spPr bwMode="auto">
            <a:xfrm>
              <a:off x="7038730"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Language Detection*</a:t>
              </a:r>
            </a:p>
          </p:txBody>
        </p:sp>
        <p:sp>
          <p:nvSpPr>
            <p:cNvPr id="47" name="Rectangle 46"/>
            <p:cNvSpPr/>
            <p:nvPr/>
          </p:nvSpPr>
          <p:spPr bwMode="auto">
            <a:xfrm>
              <a:off x="7038730" y="1271680"/>
              <a:ext cx="1534601" cy="578749"/>
            </a:xfrm>
            <a:prstGeom prst="rect">
              <a:avLst/>
            </a:prstGeom>
            <a:solidFill>
              <a:schemeClr val="bg2"/>
            </a:solidFill>
            <a:ln w="38100" cap="flat" cmpd="sng" algn="ctr">
              <a:solidFill>
                <a:schemeClr val="tx2"/>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tx2">
                      <a:lumMod val="75000"/>
                    </a:schemeClr>
                  </a:solidFill>
                  <a:effectLst/>
                  <a:latin typeface="Arial" charset="0"/>
                </a:rPr>
                <a:t>Document</a:t>
              </a:r>
              <a:r>
                <a:rPr kumimoji="0" lang="en-US" sz="1600" b="1" u="none" strike="noStrike" cap="none" normalizeH="0" dirty="0">
                  <a:ln>
                    <a:noFill/>
                  </a:ln>
                  <a:solidFill>
                    <a:schemeClr val="tx2">
                      <a:lumMod val="75000"/>
                    </a:schemeClr>
                  </a:solidFill>
                  <a:effectLst/>
                  <a:latin typeface="Arial" charset="0"/>
                </a:rPr>
                <a:t> Clustering</a:t>
              </a:r>
              <a:endParaRPr kumimoji="0" lang="en-US" sz="1600" b="1" u="none" strike="noStrike" cap="none" normalizeH="0" baseline="0" dirty="0">
                <a:ln>
                  <a:noFill/>
                </a:ln>
                <a:solidFill>
                  <a:schemeClr val="tx2">
                    <a:lumMod val="75000"/>
                  </a:schemeClr>
                </a:solidFill>
                <a:effectLst/>
                <a:latin typeface="Arial" charset="0"/>
              </a:endParaRPr>
            </a:p>
          </p:txBody>
        </p:sp>
      </p:grpSp>
      <p:grpSp>
        <p:nvGrpSpPr>
          <p:cNvPr id="4" name="Group 3"/>
          <p:cNvGrpSpPr/>
          <p:nvPr/>
        </p:nvGrpSpPr>
        <p:grpSpPr>
          <a:xfrm>
            <a:off x="1991826" y="4062526"/>
            <a:ext cx="8248174" cy="832423"/>
            <a:chOff x="2135759" y="3850859"/>
            <a:chExt cx="8248174" cy="832423"/>
          </a:xfrm>
        </p:grpSpPr>
        <p:sp>
          <p:nvSpPr>
            <p:cNvPr id="22" name="Rectangle 21"/>
            <p:cNvSpPr/>
            <p:nvPr/>
          </p:nvSpPr>
          <p:spPr bwMode="auto">
            <a:xfrm>
              <a:off x="2135759" y="3858330"/>
              <a:ext cx="1431234"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Context Extraction*</a:t>
              </a:r>
              <a:endParaRPr lang="en-US" sz="1600" b="1" dirty="0">
                <a:solidFill>
                  <a:schemeClr val="bg1"/>
                </a:solidFill>
                <a:latin typeface="Arial" charset="0"/>
              </a:endParaRPr>
            </a:p>
          </p:txBody>
        </p:sp>
        <p:sp>
          <p:nvSpPr>
            <p:cNvPr id="23" name="Rectangle 22"/>
            <p:cNvSpPr/>
            <p:nvPr/>
          </p:nvSpPr>
          <p:spPr bwMode="auto">
            <a:xfrm>
              <a:off x="3679915" y="3857095"/>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Sentiment Analysis</a:t>
              </a:r>
              <a:endParaRPr lang="en-US" sz="1600" b="1" dirty="0">
                <a:solidFill>
                  <a:schemeClr val="bg1"/>
                </a:solidFill>
                <a:latin typeface="Arial" charset="0"/>
              </a:endParaRPr>
            </a:p>
          </p:txBody>
        </p:sp>
        <p:sp>
          <p:nvSpPr>
            <p:cNvPr id="24" name="Rectangle 23"/>
            <p:cNvSpPr/>
            <p:nvPr/>
          </p:nvSpPr>
          <p:spPr bwMode="auto">
            <a:xfrm>
              <a:off x="5366158" y="3850859"/>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Named Entity Recognition</a:t>
              </a:r>
              <a:endParaRPr lang="en-US" sz="1600" b="1" dirty="0">
                <a:solidFill>
                  <a:schemeClr val="bg1"/>
                </a:solidFill>
                <a:latin typeface="Arial" charset="0"/>
              </a:endParaRPr>
            </a:p>
          </p:txBody>
        </p:sp>
        <p:sp>
          <p:nvSpPr>
            <p:cNvPr id="38" name="Rectangle 37"/>
            <p:cNvSpPr/>
            <p:nvPr/>
          </p:nvSpPr>
          <p:spPr bwMode="auto">
            <a:xfrm>
              <a:off x="7031924" y="3858330"/>
              <a:ext cx="1534599"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Syntax</a:t>
              </a:r>
              <a:r>
                <a:rPr kumimoji="0" lang="en-US" sz="1600" b="1" i="0" u="none" strike="noStrike" cap="none" normalizeH="0">
                  <a:ln>
                    <a:noFill/>
                  </a:ln>
                  <a:solidFill>
                    <a:schemeClr val="bg1"/>
                  </a:solidFill>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600" b="1" baseline="0">
                  <a:solidFill>
                    <a:schemeClr val="bg1"/>
                  </a:solidFill>
                  <a:latin typeface="Arial" charset="0"/>
                </a:rPr>
                <a:t>Analysis</a:t>
              </a:r>
              <a:endParaRPr kumimoji="0" lang="en-US" sz="1600" b="1" i="0" u="none" strike="noStrike" cap="none" normalizeH="0" baseline="0">
                <a:ln>
                  <a:noFill/>
                </a:ln>
                <a:solidFill>
                  <a:schemeClr val="bg1"/>
                </a:solidFill>
                <a:effectLst/>
                <a:latin typeface="Arial" charset="0"/>
              </a:endParaRPr>
            </a:p>
          </p:txBody>
        </p:sp>
        <p:sp>
          <p:nvSpPr>
            <p:cNvPr id="45" name="Rectangle 44"/>
            <p:cNvSpPr/>
            <p:nvPr/>
          </p:nvSpPr>
          <p:spPr bwMode="auto">
            <a:xfrm>
              <a:off x="8685189" y="3858330"/>
              <a:ext cx="1698744"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Document</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Summarization</a:t>
              </a:r>
            </a:p>
          </p:txBody>
        </p:sp>
      </p:grpSp>
      <p:sp>
        <p:nvSpPr>
          <p:cNvPr id="46" name="Rectangle 45">
            <a:extLst>
              <a:ext uri="{FF2B5EF4-FFF2-40B4-BE49-F238E27FC236}">
                <a16:creationId xmlns:a16="http://schemas.microsoft.com/office/drawing/2014/main" id="{F3420841-7D5D-4D8D-A30A-916E9DC3952A}"/>
              </a:ext>
            </a:extLst>
          </p:cNvPr>
          <p:cNvSpPr/>
          <p:nvPr/>
        </p:nvSpPr>
        <p:spPr bwMode="auto">
          <a:xfrm>
            <a:off x="6887989" y="309435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Handwriting Detection</a:t>
            </a:r>
          </a:p>
        </p:txBody>
      </p:sp>
      <p:sp>
        <p:nvSpPr>
          <p:cNvPr id="55" name="Rectangle 54">
            <a:extLst>
              <a:ext uri="{FF2B5EF4-FFF2-40B4-BE49-F238E27FC236}">
                <a16:creationId xmlns:a16="http://schemas.microsoft.com/office/drawing/2014/main" id="{1D4818DC-7A73-42C9-B9F0-19F31F50A411}"/>
              </a:ext>
            </a:extLst>
          </p:cNvPr>
          <p:cNvSpPr/>
          <p:nvPr/>
        </p:nvSpPr>
        <p:spPr bwMode="auto">
          <a:xfrm>
            <a:off x="6887989" y="2375623"/>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VRS page</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rotation</a:t>
            </a:r>
          </a:p>
        </p:txBody>
      </p:sp>
      <p:sp>
        <p:nvSpPr>
          <p:cNvPr id="57" name="Rectangle 56">
            <a:extLst>
              <a:ext uri="{FF2B5EF4-FFF2-40B4-BE49-F238E27FC236}">
                <a16:creationId xmlns:a16="http://schemas.microsoft.com/office/drawing/2014/main" id="{3E86DC10-803C-43D7-9D39-EB22869D2D18}"/>
              </a:ext>
            </a:extLst>
          </p:cNvPr>
          <p:cNvSpPr/>
          <p:nvPr/>
        </p:nvSpPr>
        <p:spPr bwMode="auto">
          <a:xfrm>
            <a:off x="7068411" y="5439742"/>
            <a:ext cx="1534601" cy="679996"/>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a:solidFill>
                  <a:schemeClr val="bg1"/>
                </a:solidFill>
                <a:latin typeface="Arial" charset="0"/>
              </a:rPr>
              <a:t>Document Edge Detection</a:t>
            </a:r>
          </a:p>
        </p:txBody>
      </p:sp>
      <p:sp>
        <p:nvSpPr>
          <p:cNvPr id="60" name="Rectangle 59">
            <a:extLst>
              <a:ext uri="{FF2B5EF4-FFF2-40B4-BE49-F238E27FC236}">
                <a16:creationId xmlns:a16="http://schemas.microsoft.com/office/drawing/2014/main" id="{02F82BDB-9F30-4D8B-8EE1-5910AAE8EF38}"/>
              </a:ext>
            </a:extLst>
          </p:cNvPr>
          <p:cNvSpPr/>
          <p:nvPr/>
        </p:nvSpPr>
        <p:spPr bwMode="auto">
          <a:xfrm>
            <a:off x="10202808" y="785997"/>
            <a:ext cx="1534601" cy="578749"/>
          </a:xfrm>
          <a:prstGeom prst="rect">
            <a:avLst/>
          </a:prstGeom>
          <a:solidFill>
            <a:schemeClr val="accent5">
              <a:lumMod val="60000"/>
              <a:lumOff val="40000"/>
            </a:schemeClr>
          </a:solidFill>
          <a:ln w="57150" cap="flat" cmpd="sng" algn="ctr">
            <a:solidFill>
              <a:schemeClr val="accent5"/>
            </a:solidFill>
            <a:prstDash val="sys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Paragraph Separation</a:t>
            </a:r>
          </a:p>
        </p:txBody>
      </p:sp>
      <p:sp>
        <p:nvSpPr>
          <p:cNvPr id="61" name="Rectangle 60">
            <a:extLst>
              <a:ext uri="{FF2B5EF4-FFF2-40B4-BE49-F238E27FC236}">
                <a16:creationId xmlns:a16="http://schemas.microsoft.com/office/drawing/2014/main" id="{8FE7614D-B5C1-4866-A3DF-A76617EE3BA1}"/>
              </a:ext>
            </a:extLst>
          </p:cNvPr>
          <p:cNvSpPr/>
          <p:nvPr/>
        </p:nvSpPr>
        <p:spPr bwMode="auto">
          <a:xfrm>
            <a:off x="8556349" y="785996"/>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Table Header Detection*</a:t>
            </a:r>
          </a:p>
        </p:txBody>
      </p:sp>
      <p:sp>
        <p:nvSpPr>
          <p:cNvPr id="62" name="Rectangle 61">
            <a:extLst>
              <a:ext uri="{FF2B5EF4-FFF2-40B4-BE49-F238E27FC236}">
                <a16:creationId xmlns:a16="http://schemas.microsoft.com/office/drawing/2014/main" id="{A6ECE615-887D-4D66-AE5A-2BEACD7B4A9C}"/>
              </a:ext>
            </a:extLst>
          </p:cNvPr>
          <p:cNvSpPr/>
          <p:nvPr/>
        </p:nvSpPr>
        <p:spPr bwMode="auto">
          <a:xfrm>
            <a:off x="8556349" y="1471768"/>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RPA Process Analysis</a:t>
            </a:r>
          </a:p>
        </p:txBody>
      </p:sp>
      <p:grpSp>
        <p:nvGrpSpPr>
          <p:cNvPr id="2" name="Group 1">
            <a:extLst>
              <a:ext uri="{FF2B5EF4-FFF2-40B4-BE49-F238E27FC236}">
                <a16:creationId xmlns:a16="http://schemas.microsoft.com/office/drawing/2014/main" id="{F4A6C078-F174-4C64-B410-12C662DB61B6}"/>
              </a:ext>
            </a:extLst>
          </p:cNvPr>
          <p:cNvGrpSpPr/>
          <p:nvPr/>
        </p:nvGrpSpPr>
        <p:grpSpPr>
          <a:xfrm>
            <a:off x="9691075" y="5127484"/>
            <a:ext cx="2112202" cy="1374468"/>
            <a:chOff x="10281275" y="5406424"/>
            <a:chExt cx="2112202" cy="1374468"/>
          </a:xfrm>
        </p:grpSpPr>
        <p:sp>
          <p:nvSpPr>
            <p:cNvPr id="48" name="Rectangle 47"/>
            <p:cNvSpPr/>
            <p:nvPr/>
          </p:nvSpPr>
          <p:spPr bwMode="auto">
            <a:xfrm>
              <a:off x="10281277" y="5981091"/>
              <a:ext cx="267957" cy="222231"/>
            </a:xfrm>
            <a:prstGeom prst="rect">
              <a:avLst/>
            </a:prstGeom>
            <a:solidFill>
              <a:schemeClr val="bg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2">
                    <a:lumMod val="75000"/>
                  </a:schemeClr>
                </a:solidFill>
                <a:effectLst/>
                <a:latin typeface="Arial" charset="0"/>
              </a:endParaRPr>
            </a:p>
          </p:txBody>
        </p:sp>
        <p:sp>
          <p:nvSpPr>
            <p:cNvPr id="49" name="TextBox 48"/>
            <p:cNvSpPr txBox="1"/>
            <p:nvPr/>
          </p:nvSpPr>
          <p:spPr>
            <a:xfrm>
              <a:off x="10483851" y="5953706"/>
              <a:ext cx="1564216" cy="276999"/>
            </a:xfrm>
            <a:prstGeom prst="rect">
              <a:avLst/>
            </a:prstGeom>
            <a:noFill/>
          </p:spPr>
          <p:txBody>
            <a:bodyPr wrap="square" rtlCol="0">
              <a:spAutoFit/>
            </a:bodyPr>
            <a:lstStyle/>
            <a:p>
              <a:r>
                <a:rPr lang="en-US" sz="1200" dirty="0">
                  <a:solidFill>
                    <a:schemeClr val="accent1">
                      <a:lumMod val="75000"/>
                    </a:schemeClr>
                  </a:solidFill>
                </a:rPr>
                <a:t>= Unsupervised ML</a:t>
              </a:r>
            </a:p>
          </p:txBody>
        </p:sp>
        <p:sp>
          <p:nvSpPr>
            <p:cNvPr id="50" name="Rectangle 49"/>
            <p:cNvSpPr/>
            <p:nvPr/>
          </p:nvSpPr>
          <p:spPr bwMode="auto">
            <a:xfrm>
              <a:off x="10281277" y="5706368"/>
              <a:ext cx="275519" cy="220473"/>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1" name="TextBox 50"/>
            <p:cNvSpPr txBox="1"/>
            <p:nvPr/>
          </p:nvSpPr>
          <p:spPr>
            <a:xfrm>
              <a:off x="10483851" y="5692305"/>
              <a:ext cx="1564216" cy="276999"/>
            </a:xfrm>
            <a:prstGeom prst="rect">
              <a:avLst/>
            </a:prstGeom>
            <a:noFill/>
          </p:spPr>
          <p:txBody>
            <a:bodyPr wrap="square" rtlCol="0">
              <a:spAutoFit/>
            </a:bodyPr>
            <a:lstStyle/>
            <a:p>
              <a:r>
                <a:rPr lang="en-US" sz="1200">
                  <a:solidFill>
                    <a:schemeClr val="accent1">
                      <a:lumMod val="75000"/>
                    </a:schemeClr>
                  </a:solidFill>
                </a:rPr>
                <a:t>= Supervised ML</a:t>
              </a:r>
            </a:p>
          </p:txBody>
        </p:sp>
        <p:sp>
          <p:nvSpPr>
            <p:cNvPr id="52" name="Rectangle 51"/>
            <p:cNvSpPr/>
            <p:nvPr/>
          </p:nvSpPr>
          <p:spPr bwMode="auto">
            <a:xfrm>
              <a:off x="10281277" y="5430903"/>
              <a:ext cx="275519" cy="212453"/>
            </a:xfrm>
            <a:prstGeom prst="rect">
              <a:avLst/>
            </a:prstGeom>
            <a:solidFill>
              <a:schemeClr val="accent5">
                <a:lumMod val="60000"/>
                <a:lumOff val="40000"/>
              </a:schemeClr>
            </a:solidFill>
            <a:ln w="0" cap="flat" cmpd="sng" algn="ctr">
              <a:solidFill>
                <a:schemeClr val="accent5"/>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3" name="TextBox 52"/>
            <p:cNvSpPr txBox="1"/>
            <p:nvPr/>
          </p:nvSpPr>
          <p:spPr>
            <a:xfrm>
              <a:off x="10483851" y="5406424"/>
              <a:ext cx="1564216" cy="276999"/>
            </a:xfrm>
            <a:prstGeom prst="rect">
              <a:avLst/>
            </a:prstGeom>
            <a:noFill/>
          </p:spPr>
          <p:txBody>
            <a:bodyPr wrap="square" rtlCol="0">
              <a:spAutoFit/>
            </a:bodyPr>
            <a:lstStyle/>
            <a:p>
              <a:r>
                <a:rPr lang="en-US" sz="1200">
                  <a:solidFill>
                    <a:schemeClr val="accent1">
                      <a:lumMod val="75000"/>
                    </a:schemeClr>
                  </a:solidFill>
                </a:rPr>
                <a:t>= Roadmap item</a:t>
              </a:r>
            </a:p>
          </p:txBody>
        </p:sp>
        <p:sp>
          <p:nvSpPr>
            <p:cNvPr id="44" name="TextBox 43">
              <a:extLst>
                <a:ext uri="{FF2B5EF4-FFF2-40B4-BE49-F238E27FC236}">
                  <a16:creationId xmlns:a16="http://schemas.microsoft.com/office/drawing/2014/main" id="{1D033017-DF38-4F8C-A334-81BD5DAC14CA}"/>
                </a:ext>
              </a:extLst>
            </p:cNvPr>
            <p:cNvSpPr txBox="1"/>
            <p:nvPr/>
          </p:nvSpPr>
          <p:spPr>
            <a:xfrm>
              <a:off x="10481367" y="6242492"/>
              <a:ext cx="1564216" cy="276999"/>
            </a:xfrm>
            <a:prstGeom prst="rect">
              <a:avLst/>
            </a:prstGeom>
            <a:noFill/>
          </p:spPr>
          <p:txBody>
            <a:bodyPr wrap="square" rtlCol="0">
              <a:spAutoFit/>
            </a:bodyPr>
            <a:lstStyle/>
            <a:p>
              <a:r>
                <a:rPr lang="en-US" sz="1200" dirty="0">
                  <a:solidFill>
                    <a:schemeClr val="accent1">
                      <a:lumMod val="75000"/>
                    </a:schemeClr>
                  </a:solidFill>
                </a:rPr>
                <a:t>= trainable</a:t>
              </a:r>
            </a:p>
          </p:txBody>
        </p:sp>
        <p:sp>
          <p:nvSpPr>
            <p:cNvPr id="59" name="Rectangle 58">
              <a:extLst>
                <a:ext uri="{FF2B5EF4-FFF2-40B4-BE49-F238E27FC236}">
                  <a16:creationId xmlns:a16="http://schemas.microsoft.com/office/drawing/2014/main" id="{FCBD2A0B-D2D9-469F-94D7-7855DEB3DCA9}"/>
                </a:ext>
              </a:extLst>
            </p:cNvPr>
            <p:cNvSpPr/>
            <p:nvPr/>
          </p:nvSpPr>
          <p:spPr bwMode="auto">
            <a:xfrm>
              <a:off x="10281276" y="6290217"/>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2">
                      <a:lumMod val="75000"/>
                    </a:schemeClr>
                  </a:solidFill>
                  <a:effectLst/>
                  <a:latin typeface="Arial" charset="0"/>
                </a:rPr>
                <a:t>*</a:t>
              </a:r>
            </a:p>
          </p:txBody>
        </p:sp>
        <p:sp>
          <p:nvSpPr>
            <p:cNvPr id="63" name="TextBox 62">
              <a:extLst>
                <a:ext uri="{FF2B5EF4-FFF2-40B4-BE49-F238E27FC236}">
                  <a16:creationId xmlns:a16="http://schemas.microsoft.com/office/drawing/2014/main" id="{B36EFC32-2DAE-46B9-A188-E29F208066A7}"/>
                </a:ext>
              </a:extLst>
            </p:cNvPr>
            <p:cNvSpPr txBox="1"/>
            <p:nvPr/>
          </p:nvSpPr>
          <p:spPr>
            <a:xfrm>
              <a:off x="10481366" y="6453287"/>
              <a:ext cx="1912111" cy="276999"/>
            </a:xfrm>
            <a:prstGeom prst="rect">
              <a:avLst/>
            </a:prstGeom>
            <a:noFill/>
          </p:spPr>
          <p:txBody>
            <a:bodyPr wrap="square" rtlCol="0">
              <a:spAutoFit/>
            </a:bodyPr>
            <a:lstStyle/>
            <a:p>
              <a:r>
                <a:rPr lang="en-US" sz="1200" dirty="0">
                  <a:solidFill>
                    <a:schemeClr val="accent1">
                      <a:lumMod val="75000"/>
                    </a:schemeClr>
                  </a:solidFill>
                </a:rPr>
                <a:t>= Hidden Markov Model</a:t>
              </a:r>
            </a:p>
          </p:txBody>
        </p:sp>
        <p:sp>
          <p:nvSpPr>
            <p:cNvPr id="65" name="Rectangle 64">
              <a:extLst>
                <a:ext uri="{FF2B5EF4-FFF2-40B4-BE49-F238E27FC236}">
                  <a16:creationId xmlns:a16="http://schemas.microsoft.com/office/drawing/2014/main" id="{1F280707-C78F-4F2D-A682-87221F128939}"/>
                </a:ext>
              </a:extLst>
            </p:cNvPr>
            <p:cNvSpPr/>
            <p:nvPr/>
          </p:nvSpPr>
          <p:spPr bwMode="auto">
            <a:xfrm>
              <a:off x="10281275" y="6558661"/>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tx2">
                      <a:lumMod val="75000"/>
                    </a:schemeClr>
                  </a:solidFill>
                  <a:latin typeface="Arial" charset="0"/>
                </a:rPr>
                <a:t>°</a:t>
              </a:r>
              <a:endParaRPr kumimoji="0" lang="en-US" sz="1600" b="1" i="0" u="none" strike="noStrike" cap="none" normalizeH="0" baseline="0" dirty="0">
                <a:ln>
                  <a:noFill/>
                </a:ln>
                <a:solidFill>
                  <a:schemeClr val="tx2">
                    <a:lumMod val="75000"/>
                  </a:schemeClr>
                </a:solidFill>
                <a:effectLst/>
                <a:latin typeface="Arial" charset="0"/>
              </a:endParaRPr>
            </a:p>
          </p:txBody>
        </p:sp>
      </p:grpSp>
      <p:sp>
        <p:nvSpPr>
          <p:cNvPr id="66" name="TextBox 65">
            <a:extLst>
              <a:ext uri="{FF2B5EF4-FFF2-40B4-BE49-F238E27FC236}">
                <a16:creationId xmlns:a16="http://schemas.microsoft.com/office/drawing/2014/main" id="{6ABF1FFF-F62F-4488-B8A3-CF2C50F335C3}"/>
              </a:ext>
            </a:extLst>
          </p:cNvPr>
          <p:cNvSpPr txBox="1"/>
          <p:nvPr/>
        </p:nvSpPr>
        <p:spPr>
          <a:xfrm>
            <a:off x="9879338" y="6424706"/>
            <a:ext cx="1912111" cy="276999"/>
          </a:xfrm>
          <a:prstGeom prst="rect">
            <a:avLst/>
          </a:prstGeom>
          <a:noFill/>
        </p:spPr>
        <p:txBody>
          <a:bodyPr wrap="square" rtlCol="0">
            <a:spAutoFit/>
          </a:bodyPr>
          <a:lstStyle/>
          <a:p>
            <a:r>
              <a:rPr lang="en-US" sz="1200" dirty="0">
                <a:solidFill>
                  <a:schemeClr val="accent1">
                    <a:lumMod val="75000"/>
                  </a:schemeClr>
                </a:solidFill>
              </a:rPr>
              <a:t>= Kofax Transformation</a:t>
            </a:r>
          </a:p>
        </p:txBody>
      </p:sp>
      <p:sp>
        <p:nvSpPr>
          <p:cNvPr id="67" name="Rectangle 66">
            <a:extLst>
              <a:ext uri="{FF2B5EF4-FFF2-40B4-BE49-F238E27FC236}">
                <a16:creationId xmlns:a16="http://schemas.microsoft.com/office/drawing/2014/main" id="{348D9904-DCE8-4C72-B5A2-9A076174572D}"/>
              </a:ext>
            </a:extLst>
          </p:cNvPr>
          <p:cNvSpPr/>
          <p:nvPr/>
        </p:nvSpPr>
        <p:spPr bwMode="auto">
          <a:xfrm>
            <a:off x="9647447" y="6470327"/>
            <a:ext cx="275519" cy="212453"/>
          </a:xfrm>
          <a:prstGeom prst="rect">
            <a:avLst/>
          </a:prstGeom>
          <a:noFill/>
          <a:ln w="38100" cap="flat" cmpd="sng" algn="ctr">
            <a:solidFill>
              <a:schemeClr val="accent5"/>
            </a:solidFill>
            <a:prstDash val="sysDot"/>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 name="Title 4">
            <a:extLst>
              <a:ext uri="{FF2B5EF4-FFF2-40B4-BE49-F238E27FC236}">
                <a16:creationId xmlns:a16="http://schemas.microsoft.com/office/drawing/2014/main" id="{B660E4AD-1EA1-C5F6-1965-4A90DA01A69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42487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9" grpId="0" animBg="1"/>
      <p:bldP spid="46" grpId="0" animBg="1"/>
      <p:bldP spid="55" grpId="0" animBg="1"/>
      <p:bldP spid="57" grpId="0" animBg="1"/>
      <p:bldP spid="60" grpId="0" animBg="1"/>
      <p:bldP spid="61" grpId="0" animBg="1"/>
      <p:bldP spid="62" grpId="0" animBg="1"/>
      <p:bldP spid="66" grpId="0"/>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 name="Table 8" descr="t">
            <a:extLst>
              <a:ext uri="{FF2B5EF4-FFF2-40B4-BE49-F238E27FC236}">
                <a16:creationId xmlns:a16="http://schemas.microsoft.com/office/drawing/2014/main" id="{B8D8031D-326A-4EF3-B014-C02AB3094E32}"/>
              </a:ext>
            </a:extLst>
          </p:cNvPr>
          <p:cNvGraphicFramePr>
            <a:graphicFrameLocks noGrp="1"/>
          </p:cNvGraphicFramePr>
          <p:nvPr/>
        </p:nvGraphicFramePr>
        <p:xfrm>
          <a:off x="1530298" y="4264090"/>
          <a:ext cx="10225394" cy="1708346"/>
        </p:xfrm>
        <a:graphic>
          <a:graphicData uri="http://schemas.openxmlformats.org/drawingml/2006/table">
            <a:tbl>
              <a:tblPr firstRow="1" bandRow="1">
                <a:tableStyleId>{5C22544A-7EE6-4342-B048-85BDC9FD1C3A}</a:tableStyleId>
              </a:tblPr>
              <a:tblGrid>
                <a:gridCol w="6915152">
                  <a:extLst>
                    <a:ext uri="{9D8B030D-6E8A-4147-A177-3AD203B41FA5}">
                      <a16:colId xmlns:a16="http://schemas.microsoft.com/office/drawing/2014/main" val="3401202608"/>
                    </a:ext>
                  </a:extLst>
                </a:gridCol>
                <a:gridCol w="1657350">
                  <a:extLst>
                    <a:ext uri="{9D8B030D-6E8A-4147-A177-3AD203B41FA5}">
                      <a16:colId xmlns:a16="http://schemas.microsoft.com/office/drawing/2014/main" val="4082481422"/>
                    </a:ext>
                  </a:extLst>
                </a:gridCol>
                <a:gridCol w="1652892">
                  <a:extLst>
                    <a:ext uri="{9D8B030D-6E8A-4147-A177-3AD203B41FA5}">
                      <a16:colId xmlns:a16="http://schemas.microsoft.com/office/drawing/2014/main" val="1513166323"/>
                    </a:ext>
                  </a:extLst>
                </a:gridCol>
              </a:tblGrid>
              <a:tr h="1708346">
                <a:tc>
                  <a:txBody>
                    <a:bodyPr/>
                    <a:lstStyle/>
                    <a:p>
                      <a:pPr marL="228600" lvl="1" indent="-182880" defTabSz="914400" fontAlgn="base">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Fully integrated horizontal Intelligent Automation platform to develop, deploy, maintain, administer and </a:t>
                      </a:r>
                      <a:br>
                        <a:rPr lang="en-US" sz="1100" b="0" kern="1200">
                          <a:solidFill>
                            <a:schemeClr val="tx1"/>
                          </a:solidFill>
                          <a:latin typeface="+mn-lt"/>
                          <a:ea typeface="+mn-ea"/>
                          <a:cs typeface="+mn-cs"/>
                        </a:rPr>
                      </a:br>
                      <a:r>
                        <a:rPr lang="en-US" sz="1100" b="0" kern="1200">
                          <a:solidFill>
                            <a:schemeClr val="tx1"/>
                          </a:solidFill>
                          <a:latin typeface="+mn-lt"/>
                          <a:ea typeface="+mn-ea"/>
                          <a:cs typeface="+mn-cs"/>
                        </a:rPr>
                        <a:t>scale </a:t>
                      </a:r>
                      <a:r>
                        <a:rPr lang="en-US" sz="1100" b="1" kern="1200">
                          <a:solidFill>
                            <a:schemeClr val="tx1"/>
                          </a:solidFill>
                          <a:latin typeface="+mn-lt"/>
                          <a:ea typeface="+mn-ea"/>
                          <a:cs typeface="+mn-cs"/>
                        </a:rPr>
                        <a:t>ONLY ONCE</a:t>
                      </a:r>
                      <a:r>
                        <a:rPr lang="en-US" sz="1100" b="0" kern="1200">
                          <a:solidFill>
                            <a:schemeClr val="tx1"/>
                          </a:solidFill>
                          <a:latin typeface="+mn-lt"/>
                          <a:ea typeface="+mn-ea"/>
                          <a:cs typeface="+mn-cs"/>
                        </a:rPr>
                        <a:t> = faster time-to-value</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Embedded cognitive capture and Artificial Intelligence – NLP and ML capabilities</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Intelligent Automation extensibility allows Kofax to extend across multiple ERPs</a:t>
                      </a:r>
                    </a:p>
                  </a:txBody>
                  <a:tcPr marL="0" marR="0" marT="91440" marB="0">
                    <a:lnL w="9525" cap="flat" cmpd="sng" algn="ctr">
                      <a:solidFill>
                        <a:schemeClr val="accent6"/>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1" indent="-182880" algn="l" defTabSz="914400" rtl="0" eaLnBrk="1" fontAlgn="base" latinLnBrk="0" hangingPunct="1">
                        <a:spcBef>
                          <a:spcPts val="300"/>
                        </a:spcBef>
                        <a:spcAft>
                          <a:spcPts val="3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Only vendor that uniquely integrates full capture and print capabilities on MFDs and supports mixed fleets</a:t>
                      </a:r>
                    </a:p>
                  </a:txBody>
                  <a:tcPr marL="0" marT="9144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Reputation for quality, reliability and ease of use</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Provides best-in-class PDF security</a:t>
                      </a:r>
                    </a:p>
                    <a:p>
                      <a:pPr marL="228600" lvl="1" indent="-182880" algn="l" defTabSz="914400" rtl="0" eaLnBrk="1" fontAlgn="base" latinLnBrk="0" hangingPunct="1">
                        <a:spcBef>
                          <a:spcPts val="600"/>
                        </a:spcBef>
                        <a:spcAft>
                          <a:spcPts val="600"/>
                        </a:spcAft>
                        <a:buClr>
                          <a:schemeClr val="accent6"/>
                        </a:buClr>
                        <a:buSzPct val="100000"/>
                        <a:buFont typeface="Wingdings" panose="05000000000000000000" pitchFamily="2" charset="2"/>
                        <a:buChar char="ü"/>
                        <a:tabLst>
                          <a:tab pos="57150" algn="l"/>
                          <a:tab pos="341313" algn="l"/>
                          <a:tab pos="403225" algn="l"/>
                          <a:tab pos="519113" algn="l"/>
                        </a:tabLst>
                        <a:defRPr/>
                      </a:pPr>
                      <a:r>
                        <a:rPr lang="en-US" sz="1100" b="0" kern="1200">
                          <a:solidFill>
                            <a:schemeClr val="tx1"/>
                          </a:solidFill>
                          <a:latin typeface="+mn-lt"/>
                          <a:ea typeface="+mn-ea"/>
                          <a:cs typeface="+mn-cs"/>
                        </a:rPr>
                        <a:t>Multiple licensing options</a:t>
                      </a:r>
                    </a:p>
                  </a:txBody>
                  <a:tcPr marL="0" marT="91440" marB="0">
                    <a:lnL w="12700" cap="flat" cmpd="sng" algn="ctr">
                      <a:solidFill>
                        <a:schemeClr val="bg2">
                          <a:lumMod val="90000"/>
                        </a:schemeClr>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019233"/>
                  </a:ext>
                </a:extLst>
              </a:tr>
            </a:tbl>
          </a:graphicData>
        </a:graphic>
      </p:graphicFrame>
      <p:graphicFrame>
        <p:nvGraphicFramePr>
          <p:cNvPr id="5" name="Table 8">
            <a:extLst>
              <a:ext uri="{FF2B5EF4-FFF2-40B4-BE49-F238E27FC236}">
                <a16:creationId xmlns:a16="http://schemas.microsoft.com/office/drawing/2014/main" id="{B319DC7E-8E4F-4177-8759-3349827FFFB2}"/>
              </a:ext>
            </a:extLst>
          </p:cNvPr>
          <p:cNvGraphicFramePr>
            <a:graphicFrameLocks noGrp="1"/>
          </p:cNvGraphicFramePr>
          <p:nvPr/>
        </p:nvGraphicFramePr>
        <p:xfrm>
          <a:off x="1530298" y="2024554"/>
          <a:ext cx="10225394" cy="2166114"/>
        </p:xfrm>
        <a:graphic>
          <a:graphicData uri="http://schemas.openxmlformats.org/drawingml/2006/table">
            <a:tbl>
              <a:tblPr firstRow="1" bandRow="1">
                <a:tableStyleId>{5C22544A-7EE6-4342-B048-85BDC9FD1C3A}</a:tableStyleId>
              </a:tblPr>
              <a:tblGrid>
                <a:gridCol w="1728788">
                  <a:extLst>
                    <a:ext uri="{9D8B030D-6E8A-4147-A177-3AD203B41FA5}">
                      <a16:colId xmlns:a16="http://schemas.microsoft.com/office/drawing/2014/main" val="3401202608"/>
                    </a:ext>
                  </a:extLst>
                </a:gridCol>
                <a:gridCol w="1728788">
                  <a:extLst>
                    <a:ext uri="{9D8B030D-6E8A-4147-A177-3AD203B41FA5}">
                      <a16:colId xmlns:a16="http://schemas.microsoft.com/office/drawing/2014/main" val="2769395923"/>
                    </a:ext>
                  </a:extLst>
                </a:gridCol>
                <a:gridCol w="1728788">
                  <a:extLst>
                    <a:ext uri="{9D8B030D-6E8A-4147-A177-3AD203B41FA5}">
                      <a16:colId xmlns:a16="http://schemas.microsoft.com/office/drawing/2014/main" val="1547199383"/>
                    </a:ext>
                  </a:extLst>
                </a:gridCol>
                <a:gridCol w="1728788">
                  <a:extLst>
                    <a:ext uri="{9D8B030D-6E8A-4147-A177-3AD203B41FA5}">
                      <a16:colId xmlns:a16="http://schemas.microsoft.com/office/drawing/2014/main" val="4134497362"/>
                    </a:ext>
                  </a:extLst>
                </a:gridCol>
                <a:gridCol w="1657350">
                  <a:extLst>
                    <a:ext uri="{9D8B030D-6E8A-4147-A177-3AD203B41FA5}">
                      <a16:colId xmlns:a16="http://schemas.microsoft.com/office/drawing/2014/main" val="4082481422"/>
                    </a:ext>
                  </a:extLst>
                </a:gridCol>
                <a:gridCol w="1652892">
                  <a:extLst>
                    <a:ext uri="{9D8B030D-6E8A-4147-A177-3AD203B41FA5}">
                      <a16:colId xmlns:a16="http://schemas.microsoft.com/office/drawing/2014/main" val="1513166323"/>
                    </a:ext>
                  </a:extLst>
                </a:gridCol>
              </a:tblGrid>
              <a:tr h="2166114">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019233"/>
                  </a:ext>
                </a:extLst>
              </a:tr>
            </a:tbl>
          </a:graphicData>
        </a:graphic>
      </p:graphicFrame>
      <p:sp>
        <p:nvSpPr>
          <p:cNvPr id="2" name="Title 1">
            <a:extLst>
              <a:ext uri="{FF2B5EF4-FFF2-40B4-BE49-F238E27FC236}">
                <a16:creationId xmlns:a16="http://schemas.microsoft.com/office/drawing/2014/main" id="{CBEFCCFF-AB76-4736-8B5C-D38A833477CB}"/>
              </a:ext>
            </a:extLst>
          </p:cNvPr>
          <p:cNvSpPr>
            <a:spLocks noGrp="1"/>
          </p:cNvSpPr>
          <p:nvPr>
            <p:ph type="title"/>
          </p:nvPr>
        </p:nvSpPr>
        <p:spPr>
          <a:xfrm>
            <a:off x="942975" y="563211"/>
            <a:ext cx="10694844" cy="904240"/>
          </a:xfrm>
        </p:spPr>
        <p:txBody>
          <a:bodyPr/>
          <a:lstStyle/>
          <a:p>
            <a:r>
              <a:rPr lang="en-US"/>
              <a:t>Competitive Landscape and Kofax’s Key Differentiators</a:t>
            </a:r>
          </a:p>
        </p:txBody>
      </p:sp>
      <p:sp>
        <p:nvSpPr>
          <p:cNvPr id="7" name="shp_FootNote">
            <a:extLst>
              <a:ext uri="{FF2B5EF4-FFF2-40B4-BE49-F238E27FC236}">
                <a16:creationId xmlns:a16="http://schemas.microsoft.com/office/drawing/2014/main" id="{4D80FE9B-C812-4A2A-B508-8D443B751796}"/>
              </a:ext>
            </a:extLst>
          </p:cNvPr>
          <p:cNvSpPr txBox="1"/>
          <p:nvPr/>
        </p:nvSpPr>
        <p:spPr>
          <a:xfrm>
            <a:off x="1527917" y="6588712"/>
            <a:ext cx="7189888" cy="199411"/>
          </a:xfrm>
          <a:prstGeom prst="rect">
            <a:avLst/>
          </a:prstGeom>
          <a:noFill/>
        </p:spPr>
        <p:txBody>
          <a:bodyPr vert="horz" wrap="square" lIns="0" tIns="0" rIns="0" bIns="0" rtlCol="0" anchor="t">
            <a:noAutofit/>
          </a:bodyPr>
          <a:lstStyle>
            <a:defPPr>
              <a:defRPr lang="en-US"/>
            </a:defPPr>
            <a:lvl1pPr marL="406400" indent="-406400">
              <a:defRPr sz="800" i="1">
                <a:solidFill>
                  <a:schemeClr val="tx2"/>
                </a:solidFill>
              </a:defRPr>
            </a:lvl1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53565A"/>
                </a:solidFill>
                <a:effectLst/>
                <a:uLnTx/>
                <a:uFillTx/>
                <a:latin typeface="Arial" panose="020B0604020202020204"/>
                <a:ea typeface="+mn-ea"/>
                <a:cs typeface="+mn-cs"/>
              </a:rPr>
              <a:t>Source:	Company websites.</a:t>
            </a:r>
          </a:p>
        </p:txBody>
      </p:sp>
      <p:sp>
        <p:nvSpPr>
          <p:cNvPr id="45" name="Rectangle 44">
            <a:extLst>
              <a:ext uri="{FF2B5EF4-FFF2-40B4-BE49-F238E27FC236}">
                <a16:creationId xmlns:a16="http://schemas.microsoft.com/office/drawing/2014/main" id="{77BB0ABF-AE85-4E4B-BE8F-E2F0A620E20A}"/>
              </a:ext>
            </a:extLst>
          </p:cNvPr>
          <p:cNvSpPr/>
          <p:nvPr/>
        </p:nvSpPr>
        <p:spPr>
          <a:xfrm>
            <a:off x="1517465" y="1425004"/>
            <a:ext cx="6919921"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Intelligent Automation Portfolio</a:t>
            </a:r>
          </a:p>
        </p:txBody>
      </p:sp>
      <p:sp>
        <p:nvSpPr>
          <p:cNvPr id="46" name="Rectangle 45">
            <a:extLst>
              <a:ext uri="{FF2B5EF4-FFF2-40B4-BE49-F238E27FC236}">
                <a16:creationId xmlns:a16="http://schemas.microsoft.com/office/drawing/2014/main" id="{2DCE1529-8309-41AC-B90A-0C8E744B7E17}"/>
              </a:ext>
            </a:extLst>
          </p:cNvPr>
          <p:cNvSpPr/>
          <p:nvPr/>
        </p:nvSpPr>
        <p:spPr>
          <a:xfrm>
            <a:off x="8467357" y="1425004"/>
            <a:ext cx="3288333" cy="274320"/>
          </a:xfrm>
          <a:prstGeom prst="rect">
            <a:avLst/>
          </a:prstGeom>
          <a:solidFill>
            <a:schemeClr val="accent4"/>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Print Automation Portfolio</a:t>
            </a:r>
          </a:p>
        </p:txBody>
      </p:sp>
      <p:sp>
        <p:nvSpPr>
          <p:cNvPr id="49" name="Rectangle 48">
            <a:extLst>
              <a:ext uri="{FF2B5EF4-FFF2-40B4-BE49-F238E27FC236}">
                <a16:creationId xmlns:a16="http://schemas.microsoft.com/office/drawing/2014/main" id="{FEC593A0-3546-4333-BF0D-47606ED2B413}"/>
              </a:ext>
            </a:extLst>
          </p:cNvPr>
          <p:cNvSpPr/>
          <p:nvPr/>
        </p:nvSpPr>
        <p:spPr>
          <a:xfrm>
            <a:off x="8467357" y="1720452"/>
            <a:ext cx="1629180" cy="265176"/>
          </a:xfrm>
          <a:prstGeom prst="rect">
            <a:avLst/>
          </a:prstGeom>
          <a:solidFill>
            <a:schemeClr val="accent4">
              <a:lumMod val="60000"/>
              <a:lumOff val="4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Print Automation</a:t>
            </a:r>
          </a:p>
        </p:txBody>
      </p:sp>
      <p:sp>
        <p:nvSpPr>
          <p:cNvPr id="50" name="Rectangle 49">
            <a:extLst>
              <a:ext uri="{FF2B5EF4-FFF2-40B4-BE49-F238E27FC236}">
                <a16:creationId xmlns:a16="http://schemas.microsoft.com/office/drawing/2014/main" id="{E1F4B23E-7C9D-4830-808F-B4619193D935}"/>
              </a:ext>
            </a:extLst>
          </p:cNvPr>
          <p:cNvSpPr/>
          <p:nvPr/>
        </p:nvSpPr>
        <p:spPr>
          <a:xfrm>
            <a:off x="3262283" y="1720452"/>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BPM</a:t>
            </a:r>
          </a:p>
        </p:txBody>
      </p:sp>
      <p:sp>
        <p:nvSpPr>
          <p:cNvPr id="54" name="Rectangle 53">
            <a:extLst>
              <a:ext uri="{FF2B5EF4-FFF2-40B4-BE49-F238E27FC236}">
                <a16:creationId xmlns:a16="http://schemas.microsoft.com/office/drawing/2014/main" id="{FEE4828A-3002-4B44-A864-68A67A8886DD}"/>
              </a:ext>
            </a:extLst>
          </p:cNvPr>
          <p:cNvSpPr/>
          <p:nvPr/>
        </p:nvSpPr>
        <p:spPr>
          <a:xfrm>
            <a:off x="1526056" y="1720452"/>
            <a:ext cx="1709928"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Capture</a:t>
            </a:r>
          </a:p>
        </p:txBody>
      </p:sp>
      <p:sp>
        <p:nvSpPr>
          <p:cNvPr id="55" name="Rectangle 54">
            <a:extLst>
              <a:ext uri="{FF2B5EF4-FFF2-40B4-BE49-F238E27FC236}">
                <a16:creationId xmlns:a16="http://schemas.microsoft.com/office/drawing/2014/main" id="{E188A602-BD15-4F1F-9792-60C00544F58C}"/>
              </a:ext>
            </a:extLst>
          </p:cNvPr>
          <p:cNvSpPr/>
          <p:nvPr/>
        </p:nvSpPr>
        <p:spPr>
          <a:xfrm>
            <a:off x="6729884" y="1720452"/>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AP Automation</a:t>
            </a:r>
          </a:p>
        </p:txBody>
      </p:sp>
      <p:sp>
        <p:nvSpPr>
          <p:cNvPr id="56" name="Rectangle 55">
            <a:extLst>
              <a:ext uri="{FF2B5EF4-FFF2-40B4-BE49-F238E27FC236}">
                <a16:creationId xmlns:a16="http://schemas.microsoft.com/office/drawing/2014/main" id="{21C8B4D5-933B-4D50-ABC8-F849EC55F226}"/>
              </a:ext>
            </a:extLst>
          </p:cNvPr>
          <p:cNvSpPr/>
          <p:nvPr/>
        </p:nvSpPr>
        <p:spPr>
          <a:xfrm>
            <a:off x="10126510" y="1720452"/>
            <a:ext cx="1629180" cy="265176"/>
          </a:xfrm>
          <a:prstGeom prst="rect">
            <a:avLst/>
          </a:prstGeom>
          <a:solidFill>
            <a:schemeClr val="accent4">
              <a:lumMod val="60000"/>
              <a:lumOff val="4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Productivity</a:t>
            </a:r>
          </a:p>
        </p:txBody>
      </p:sp>
      <p:sp>
        <p:nvSpPr>
          <p:cNvPr id="57" name="Rectangle 56">
            <a:extLst>
              <a:ext uri="{FF2B5EF4-FFF2-40B4-BE49-F238E27FC236}">
                <a16:creationId xmlns:a16="http://schemas.microsoft.com/office/drawing/2014/main" id="{EF33F860-B034-4A8B-A4C6-E0EBD5800A23}"/>
              </a:ext>
            </a:extLst>
          </p:cNvPr>
          <p:cNvSpPr/>
          <p:nvPr/>
        </p:nvSpPr>
        <p:spPr>
          <a:xfrm>
            <a:off x="4996084" y="1722279"/>
            <a:ext cx="1707502" cy="265176"/>
          </a:xfrm>
          <a:prstGeom prst="rect">
            <a:avLst/>
          </a:prstGeom>
          <a:solidFill>
            <a:schemeClr val="accent2">
              <a:lumMod val="40000"/>
              <a:lumOff val="60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pic>
        <p:nvPicPr>
          <p:cNvPr id="67" name="Picture 2">
            <a:extLst>
              <a:ext uri="{FF2B5EF4-FFF2-40B4-BE49-F238E27FC236}">
                <a16:creationId xmlns:a16="http://schemas.microsoft.com/office/drawing/2014/main" id="{7DC59CD2-854F-4F31-B178-327F8F8A01CD}"/>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466973" y="3301814"/>
            <a:ext cx="1237803" cy="180835"/>
          </a:xfrm>
          <a:prstGeom prst="rect">
            <a:avLst/>
          </a:prstGeom>
          <a:noFill/>
          <a:extLst>
            <a:ext uri="{909E8E84-426E-40DD-AFC4-6F175D3DCCD1}">
              <a14:hiddenFill xmlns:a14="http://schemas.microsoft.com/office/drawing/2010/main">
                <a:solidFill>
                  <a:srgbClr val="FFFFFF"/>
                </a:solidFill>
              </a14:hiddenFill>
            </a:ext>
          </a:extLst>
        </p:spPr>
      </p:pic>
      <p:pic>
        <p:nvPicPr>
          <p:cNvPr id="70" name="Logo 14">
            <a:extLst>
              <a:ext uri="{FF2B5EF4-FFF2-40B4-BE49-F238E27FC236}">
                <a16:creationId xmlns:a16="http://schemas.microsoft.com/office/drawing/2014/main" id="{E6071484-AC4E-4D0D-82FC-54417D00F46A}"/>
              </a:ext>
            </a:extLst>
          </p:cNvPr>
          <p:cNvPicPr>
            <a:picLocks noChangeAspect="1"/>
          </p:cNvPicPr>
          <p:nvPr/>
        </p:nvPicPr>
        <p:blipFill dpi="330">
          <a:blip r:embed="rId5"/>
          <a:stretch>
            <a:fillRect/>
          </a:stretch>
        </p:blipFill>
        <p:spPr>
          <a:xfrm>
            <a:off x="2026783" y="3579569"/>
            <a:ext cx="690810" cy="276324"/>
          </a:xfrm>
          <a:prstGeom prst="rect">
            <a:avLst/>
          </a:prstGeom>
        </p:spPr>
      </p:pic>
      <p:pic>
        <p:nvPicPr>
          <p:cNvPr id="129" name="Logo 1">
            <a:extLst>
              <a:ext uri="{FF2B5EF4-FFF2-40B4-BE49-F238E27FC236}">
                <a16:creationId xmlns:a16="http://schemas.microsoft.com/office/drawing/2014/main" id="{9A4E4A15-F0EB-4F23-8FFD-619297561D1B}"/>
              </a:ext>
            </a:extLst>
          </p:cNvPr>
          <p:cNvPicPr>
            <a:picLocks noChangeAspect="1"/>
          </p:cNvPicPr>
          <p:nvPr/>
        </p:nvPicPr>
        <p:blipFill dpi="330">
          <a:blip r:embed="rId6"/>
          <a:stretch>
            <a:fillRect/>
          </a:stretch>
        </p:blipFill>
        <p:spPr>
          <a:xfrm>
            <a:off x="3832209" y="2729169"/>
            <a:ext cx="507331" cy="375040"/>
          </a:xfrm>
          <a:prstGeom prst="rect">
            <a:avLst/>
          </a:prstGeom>
        </p:spPr>
      </p:pic>
      <p:pic>
        <p:nvPicPr>
          <p:cNvPr id="137" name="Logo 2">
            <a:extLst>
              <a:ext uri="{FF2B5EF4-FFF2-40B4-BE49-F238E27FC236}">
                <a16:creationId xmlns:a16="http://schemas.microsoft.com/office/drawing/2014/main" id="{609496A1-FAEE-4F30-A909-9D17DC697462}"/>
              </a:ext>
            </a:extLst>
          </p:cNvPr>
          <p:cNvPicPr>
            <a:picLocks noChangeAspect="1"/>
          </p:cNvPicPr>
          <p:nvPr/>
        </p:nvPicPr>
        <p:blipFill dpi="330">
          <a:blip r:embed="rId7"/>
          <a:stretch>
            <a:fillRect/>
          </a:stretch>
        </p:blipFill>
        <p:spPr>
          <a:xfrm>
            <a:off x="3701905" y="2234391"/>
            <a:ext cx="767938" cy="297173"/>
          </a:xfrm>
          <a:prstGeom prst="rect">
            <a:avLst/>
          </a:prstGeom>
        </p:spPr>
      </p:pic>
      <p:pic>
        <p:nvPicPr>
          <p:cNvPr id="143" name="Logo 4">
            <a:extLst>
              <a:ext uri="{FF2B5EF4-FFF2-40B4-BE49-F238E27FC236}">
                <a16:creationId xmlns:a16="http://schemas.microsoft.com/office/drawing/2014/main" id="{6995E0C1-4573-4075-9221-8B2FE5A7BF55}"/>
              </a:ext>
            </a:extLst>
          </p:cNvPr>
          <p:cNvPicPr>
            <a:picLocks noChangeAspect="1"/>
          </p:cNvPicPr>
          <p:nvPr/>
        </p:nvPicPr>
        <p:blipFill dpi="330">
          <a:blip r:embed="rId8"/>
          <a:stretch>
            <a:fillRect/>
          </a:stretch>
        </p:blipFill>
        <p:spPr>
          <a:xfrm>
            <a:off x="5413122" y="2190903"/>
            <a:ext cx="866080" cy="307458"/>
          </a:xfrm>
          <a:prstGeom prst="rect">
            <a:avLst/>
          </a:prstGeom>
        </p:spPr>
      </p:pic>
      <p:pic>
        <p:nvPicPr>
          <p:cNvPr id="147" name="Logo 7">
            <a:extLst>
              <a:ext uri="{FF2B5EF4-FFF2-40B4-BE49-F238E27FC236}">
                <a16:creationId xmlns:a16="http://schemas.microsoft.com/office/drawing/2014/main" id="{71F9202A-EB8F-4DFB-89EA-5960AF65C89E}"/>
              </a:ext>
            </a:extLst>
          </p:cNvPr>
          <p:cNvPicPr>
            <a:picLocks noChangeAspect="1"/>
          </p:cNvPicPr>
          <p:nvPr/>
        </p:nvPicPr>
        <p:blipFill dpi="330">
          <a:blip r:embed="rId9"/>
          <a:stretch>
            <a:fillRect/>
          </a:stretch>
        </p:blipFill>
        <p:spPr>
          <a:xfrm>
            <a:off x="5374374" y="2754328"/>
            <a:ext cx="943577" cy="346765"/>
          </a:xfrm>
          <a:prstGeom prst="rect">
            <a:avLst/>
          </a:prstGeom>
        </p:spPr>
      </p:pic>
      <p:pic>
        <p:nvPicPr>
          <p:cNvPr id="164" name="Logo 5">
            <a:extLst>
              <a:ext uri="{FF2B5EF4-FFF2-40B4-BE49-F238E27FC236}">
                <a16:creationId xmlns:a16="http://schemas.microsoft.com/office/drawing/2014/main" id="{52B8DBD2-6091-42AF-9B78-362F7840D723}"/>
              </a:ext>
            </a:extLst>
          </p:cNvPr>
          <p:cNvPicPr>
            <a:picLocks noChangeAspect="1"/>
          </p:cNvPicPr>
          <p:nvPr/>
        </p:nvPicPr>
        <p:blipFill dpi="330">
          <a:blip r:embed="rId10"/>
          <a:stretch>
            <a:fillRect/>
          </a:stretch>
        </p:blipFill>
        <p:spPr>
          <a:xfrm>
            <a:off x="5373705" y="3357060"/>
            <a:ext cx="944914" cy="217331"/>
          </a:xfrm>
          <a:prstGeom prst="rect">
            <a:avLst/>
          </a:prstGeom>
        </p:spPr>
      </p:pic>
      <p:pic>
        <p:nvPicPr>
          <p:cNvPr id="177" name="Logo 10">
            <a:extLst>
              <a:ext uri="{FF2B5EF4-FFF2-40B4-BE49-F238E27FC236}">
                <a16:creationId xmlns:a16="http://schemas.microsoft.com/office/drawing/2014/main" id="{7DB6BFC7-4647-45B9-A0EC-DB3FBA0BC7FB}"/>
              </a:ext>
            </a:extLst>
          </p:cNvPr>
          <p:cNvPicPr>
            <a:picLocks noChangeAspect="1"/>
          </p:cNvPicPr>
          <p:nvPr/>
        </p:nvPicPr>
        <p:blipFill dpi="330">
          <a:blip r:embed="rId11"/>
          <a:stretch>
            <a:fillRect/>
          </a:stretch>
        </p:blipFill>
        <p:spPr>
          <a:xfrm>
            <a:off x="1786707" y="2938271"/>
            <a:ext cx="1170962" cy="224567"/>
          </a:xfrm>
          <a:prstGeom prst="rect">
            <a:avLst/>
          </a:prstGeom>
        </p:spPr>
      </p:pic>
      <p:pic>
        <p:nvPicPr>
          <p:cNvPr id="181" name="Logo 20">
            <a:extLst>
              <a:ext uri="{FF2B5EF4-FFF2-40B4-BE49-F238E27FC236}">
                <a16:creationId xmlns:a16="http://schemas.microsoft.com/office/drawing/2014/main" id="{C175246B-08D3-4A32-A306-9CC94C06876A}"/>
              </a:ext>
            </a:extLst>
          </p:cNvPr>
          <p:cNvPicPr>
            <a:picLocks noChangeAspect="1"/>
          </p:cNvPicPr>
          <p:nvPr/>
        </p:nvPicPr>
        <p:blipFill dpi="330">
          <a:blip r:embed="rId12"/>
          <a:stretch>
            <a:fillRect/>
          </a:stretch>
        </p:blipFill>
        <p:spPr>
          <a:xfrm>
            <a:off x="5104269" y="3830358"/>
            <a:ext cx="1483786" cy="166926"/>
          </a:xfrm>
          <a:prstGeom prst="rect">
            <a:avLst/>
          </a:prstGeom>
        </p:spPr>
      </p:pic>
      <p:pic>
        <p:nvPicPr>
          <p:cNvPr id="190" name="Picture 2" descr="PaperCut: Print management software">
            <a:extLst>
              <a:ext uri="{FF2B5EF4-FFF2-40B4-BE49-F238E27FC236}">
                <a16:creationId xmlns:a16="http://schemas.microsoft.com/office/drawing/2014/main" id="{49297BF3-38A0-4D9B-97F2-539C2E0E1DC9}"/>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8770458" y="2314706"/>
            <a:ext cx="1022977" cy="311288"/>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New Y Soft Branding System">
            <a:extLst>
              <a:ext uri="{FF2B5EF4-FFF2-40B4-BE49-F238E27FC236}">
                <a16:creationId xmlns:a16="http://schemas.microsoft.com/office/drawing/2014/main" id="{8B27B972-78B5-41D7-B960-6900F474CE45}"/>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77668" y="3013853"/>
            <a:ext cx="1208555" cy="22582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6" descr="upload.wikimedia.org/wikipedia/en/a/aa/Foxit_So...">
            <a:extLst>
              <a:ext uri="{FF2B5EF4-FFF2-40B4-BE49-F238E27FC236}">
                <a16:creationId xmlns:a16="http://schemas.microsoft.com/office/drawing/2014/main" id="{3CEED0AC-A3BF-4F3E-B072-939AC7077B07}"/>
              </a:ext>
            </a:extLst>
          </p:cNvPr>
          <p:cNvPicPr>
            <a:picLocks noChangeAspect="1" noChangeArrowheads="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5845" y="2831275"/>
            <a:ext cx="856578" cy="342631"/>
          </a:xfrm>
          <a:prstGeom prst="rect">
            <a:avLst/>
          </a:prstGeom>
          <a:noFill/>
          <a:extLst>
            <a:ext uri="{909E8E84-426E-40DD-AFC4-6F175D3DCCD1}">
              <a14:hiddenFill xmlns:a14="http://schemas.microsoft.com/office/drawing/2010/main">
                <a:solidFill>
                  <a:srgbClr val="FFFFFF"/>
                </a:solidFill>
              </a14:hiddenFill>
            </a:ext>
          </a:extLst>
        </p:spPr>
      </p:pic>
      <p:pic>
        <p:nvPicPr>
          <p:cNvPr id="193" name="Logo 11">
            <a:extLst>
              <a:ext uri="{FF2B5EF4-FFF2-40B4-BE49-F238E27FC236}">
                <a16:creationId xmlns:a16="http://schemas.microsoft.com/office/drawing/2014/main" id="{5494FD4F-5AC1-48BA-877D-9A5744801358}"/>
              </a:ext>
            </a:extLst>
          </p:cNvPr>
          <p:cNvPicPr>
            <a:picLocks noChangeAspect="1"/>
          </p:cNvPicPr>
          <p:nvPr/>
        </p:nvPicPr>
        <p:blipFill dpi="330">
          <a:blip r:embed="rId16"/>
          <a:stretch>
            <a:fillRect/>
          </a:stretch>
        </p:blipFill>
        <p:spPr>
          <a:xfrm>
            <a:off x="10372174" y="2314706"/>
            <a:ext cx="1137852" cy="270241"/>
          </a:xfrm>
          <a:prstGeom prst="rect">
            <a:avLst/>
          </a:prstGeom>
        </p:spPr>
      </p:pic>
      <p:pic>
        <p:nvPicPr>
          <p:cNvPr id="2054" name="Picture 6" descr="Esker Inc Web Client">
            <a:extLst>
              <a:ext uri="{FF2B5EF4-FFF2-40B4-BE49-F238E27FC236}">
                <a16:creationId xmlns:a16="http://schemas.microsoft.com/office/drawing/2014/main" id="{729C43B0-F601-4494-B6E6-FDB6F2F4CA42}"/>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7054478" y="3206815"/>
            <a:ext cx="1048896" cy="3192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721954-8FE0-4D9D-B662-4417887E81B0}"/>
              </a:ext>
            </a:extLst>
          </p:cNvPr>
          <p:cNvSpPr/>
          <p:nvPr/>
        </p:nvSpPr>
        <p:spPr>
          <a:xfrm>
            <a:off x="270588" y="2024554"/>
            <a:ext cx="1199276" cy="2177457"/>
          </a:xfrm>
          <a:prstGeom prst="rect">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Key Competitors</a:t>
            </a:r>
          </a:p>
        </p:txBody>
      </p:sp>
      <p:sp>
        <p:nvSpPr>
          <p:cNvPr id="196" name="Rectangle 195" descr="t">
            <a:extLst>
              <a:ext uri="{FF2B5EF4-FFF2-40B4-BE49-F238E27FC236}">
                <a16:creationId xmlns:a16="http://schemas.microsoft.com/office/drawing/2014/main" id="{CDFE986A-0B21-4EC8-A7E2-FF57D2557924}"/>
              </a:ext>
            </a:extLst>
          </p:cNvPr>
          <p:cNvSpPr/>
          <p:nvPr/>
        </p:nvSpPr>
        <p:spPr>
          <a:xfrm>
            <a:off x="270588" y="4264091"/>
            <a:ext cx="1199276" cy="1708345"/>
          </a:xfrm>
          <a:prstGeom prst="rect">
            <a:avLst/>
          </a:prstGeom>
          <a:solidFill>
            <a:schemeClr val="accent6"/>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Kofax Differentiators</a:t>
            </a:r>
          </a:p>
        </p:txBody>
      </p:sp>
      <p:pic>
        <p:nvPicPr>
          <p:cNvPr id="197" name="Logo 13">
            <a:extLst>
              <a:ext uri="{FF2B5EF4-FFF2-40B4-BE49-F238E27FC236}">
                <a16:creationId xmlns:a16="http://schemas.microsoft.com/office/drawing/2014/main" id="{DED70A28-32EE-42B6-AEC2-8304B48AA2BD}"/>
              </a:ext>
            </a:extLst>
          </p:cNvPr>
          <p:cNvPicPr>
            <a:picLocks noChangeAspect="1"/>
          </p:cNvPicPr>
          <p:nvPr/>
        </p:nvPicPr>
        <p:blipFill dpi="330">
          <a:blip r:embed="rId18"/>
          <a:stretch>
            <a:fillRect/>
          </a:stretch>
        </p:blipFill>
        <p:spPr>
          <a:xfrm>
            <a:off x="1997662" y="2302442"/>
            <a:ext cx="749052" cy="219098"/>
          </a:xfrm>
          <a:prstGeom prst="rect">
            <a:avLst/>
          </a:prstGeom>
        </p:spPr>
      </p:pic>
      <p:pic>
        <p:nvPicPr>
          <p:cNvPr id="1028" name="Picture 4" descr="Nitro Logos">
            <a:extLst>
              <a:ext uri="{FF2B5EF4-FFF2-40B4-BE49-F238E27FC236}">
                <a16:creationId xmlns:a16="http://schemas.microsoft.com/office/drawing/2014/main" id="{E11814BB-AB21-4441-B070-D5152F220410}"/>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0481710" y="3420234"/>
            <a:ext cx="964849" cy="597377"/>
          </a:xfrm>
          <a:prstGeom prst="rect">
            <a:avLst/>
          </a:prstGeom>
          <a:noFill/>
          <a:extLst>
            <a:ext uri="{909E8E84-426E-40DD-AFC4-6F175D3DCCD1}">
              <a14:hiddenFill xmlns:a14="http://schemas.microsoft.com/office/drawing/2010/main">
                <a:solidFill>
                  <a:srgbClr val="FFFFFF"/>
                </a:solidFill>
              </a14:hiddenFill>
            </a:ext>
          </a:extLst>
        </p:spPr>
      </p:pic>
      <p:pic>
        <p:nvPicPr>
          <p:cNvPr id="44" name="Logo 14">
            <a:extLst>
              <a:ext uri="{FF2B5EF4-FFF2-40B4-BE49-F238E27FC236}">
                <a16:creationId xmlns:a16="http://schemas.microsoft.com/office/drawing/2014/main" id="{29836617-C0F3-4005-B530-EAB37F06F9DE}"/>
              </a:ext>
            </a:extLst>
          </p:cNvPr>
          <p:cNvPicPr>
            <a:picLocks noChangeAspect="1"/>
          </p:cNvPicPr>
          <p:nvPr/>
        </p:nvPicPr>
        <p:blipFill dpi="330">
          <a:blip r:embed="rId5"/>
          <a:stretch>
            <a:fillRect/>
          </a:stretch>
        </p:blipFill>
        <p:spPr>
          <a:xfrm>
            <a:off x="3738020" y="3680253"/>
            <a:ext cx="690810" cy="276324"/>
          </a:xfrm>
          <a:prstGeom prst="rect">
            <a:avLst/>
          </a:prstGeom>
        </p:spPr>
      </p:pic>
      <p:pic>
        <p:nvPicPr>
          <p:cNvPr id="43" name="Logo 11">
            <a:extLst>
              <a:ext uri="{FF2B5EF4-FFF2-40B4-BE49-F238E27FC236}">
                <a16:creationId xmlns:a16="http://schemas.microsoft.com/office/drawing/2014/main" id="{EE165C65-983E-4DC3-B813-B714DCABE43F}"/>
              </a:ext>
            </a:extLst>
          </p:cNvPr>
          <p:cNvPicPr>
            <a:picLocks noChangeAspect="1"/>
          </p:cNvPicPr>
          <p:nvPr/>
        </p:nvPicPr>
        <p:blipFill dpi="330">
          <a:blip r:embed="rId20"/>
          <a:stretch>
            <a:fillRect/>
          </a:stretch>
        </p:blipFill>
        <p:spPr>
          <a:xfrm>
            <a:off x="6918740" y="2723066"/>
            <a:ext cx="1241045" cy="283668"/>
          </a:xfrm>
          <a:prstGeom prst="rect">
            <a:avLst/>
          </a:prstGeom>
        </p:spPr>
      </p:pic>
      <p:pic>
        <p:nvPicPr>
          <p:cNvPr id="48" name="Logo 13">
            <a:extLst>
              <a:ext uri="{FF2B5EF4-FFF2-40B4-BE49-F238E27FC236}">
                <a16:creationId xmlns:a16="http://schemas.microsoft.com/office/drawing/2014/main" id="{2F1C0DFF-3599-494C-A0C6-43668A1E511F}"/>
              </a:ext>
            </a:extLst>
          </p:cNvPr>
          <p:cNvPicPr>
            <a:picLocks noChangeAspect="1"/>
          </p:cNvPicPr>
          <p:nvPr/>
        </p:nvPicPr>
        <p:blipFill dpi="330">
          <a:blip r:embed="rId21"/>
          <a:stretch>
            <a:fillRect/>
          </a:stretch>
        </p:blipFill>
        <p:spPr>
          <a:xfrm>
            <a:off x="7133916" y="2229379"/>
            <a:ext cx="899436" cy="252966"/>
          </a:xfrm>
          <a:prstGeom prst="rect">
            <a:avLst/>
          </a:prstGeom>
        </p:spPr>
      </p:pic>
      <p:pic>
        <p:nvPicPr>
          <p:cNvPr id="1026" name="Picture 2" descr="Tradeshift: Global Order Volumes Drop Sharply in Q3 - Industry Today %">
            <a:extLst>
              <a:ext uri="{FF2B5EF4-FFF2-40B4-BE49-F238E27FC236}">
                <a16:creationId xmlns:a16="http://schemas.microsoft.com/office/drawing/2014/main" id="{F095A882-6385-4233-9091-8214306A1FE6}"/>
              </a:ext>
            </a:extLst>
          </p:cNvPr>
          <p:cNvPicPr>
            <a:picLocks noChangeAspect="1" noChangeArrowheads="1"/>
          </p:cNvPicPr>
          <p:nvPr/>
        </p:nvPicPr>
        <p:blipFill rotWithShape="1">
          <a:blip r:embed="rId2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842076" y="3759340"/>
            <a:ext cx="1470792" cy="30896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PrinterLogic is Chrome Enterprise Recommended">
            <a:extLst>
              <a:ext uri="{FF2B5EF4-FFF2-40B4-BE49-F238E27FC236}">
                <a16:creationId xmlns:a16="http://schemas.microsoft.com/office/drawing/2014/main" id="{D6500CE3-F2DD-47CC-BCA7-5DD571B2241B}"/>
              </a:ext>
            </a:extLst>
          </p:cNvPr>
          <p:cNvPicPr>
            <a:picLocks noChangeAspect="1" noChangeArrowheads="1"/>
          </p:cNvPicPr>
          <p:nvPr/>
        </p:nvPicPr>
        <p:blipFill rotWithShape="1">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661157" y="3627536"/>
            <a:ext cx="1279912" cy="183563"/>
          </a:xfrm>
          <a:prstGeom prst="rect">
            <a:avLst/>
          </a:prstGeom>
          <a:noFill/>
          <a:extLst>
            <a:ext uri="{909E8E84-426E-40DD-AFC4-6F175D3DCCD1}">
              <a14:hiddenFill xmlns:a14="http://schemas.microsoft.com/office/drawing/2010/main">
                <a:solidFill>
                  <a:srgbClr val="FFFFFF"/>
                </a:solidFill>
              </a14:hiddenFill>
            </a:ext>
          </a:extLst>
        </p:spPr>
      </p:pic>
      <p:sp>
        <p:nvSpPr>
          <p:cNvPr id="8" name="shp_Folio">
            <a:extLst>
              <a:ext uri="{FF2B5EF4-FFF2-40B4-BE49-F238E27FC236}">
                <a16:creationId xmlns:a16="http://schemas.microsoft.com/office/drawing/2014/main" id="{DA9E02C0-8D1B-4A98-A56B-3C11664FCDB4}"/>
              </a:ext>
            </a:extLst>
          </p:cNvPr>
          <p:cNvSpPr>
            <a:spLocks noGrp="1"/>
          </p:cNvSpPr>
          <p:nvPr>
            <p:ph type="sldNum" sz="quarter" idx="4"/>
          </p:nvPr>
        </p:nvSpPr>
        <p:spPr>
          <a:xfrm>
            <a:off x="11475354" y="6557745"/>
            <a:ext cx="175561"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3565A"/>
                </a:solidFill>
                <a:effectLst/>
                <a:uLnTx/>
                <a:uFillTx/>
                <a:latin typeface="Arial" panose="020B0604020202020204"/>
                <a:ea typeface="+mn-ea"/>
                <a:cs typeface="+mn-cs"/>
              </a:rPr>
              <a:t>13</a:t>
            </a:r>
          </a:p>
        </p:txBody>
      </p:sp>
    </p:spTree>
    <p:custDataLst>
      <p:tags r:id="rId1"/>
    </p:custDataLst>
    <p:extLst>
      <p:ext uri="{BB962C8B-B14F-4D97-AF65-F5344CB8AC3E}">
        <p14:creationId xmlns:p14="http://schemas.microsoft.com/office/powerpoint/2010/main" val="279997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a:extLst>
              <a:ext uri="{FF2B5EF4-FFF2-40B4-BE49-F238E27FC236}">
                <a16:creationId xmlns:a16="http://schemas.microsoft.com/office/drawing/2014/main" id="{F431F173-6F60-F141-895B-9E8AAAA3DA77}"/>
              </a:ext>
            </a:extLst>
          </p:cNvPr>
          <p:cNvSpPr txBox="1">
            <a:spLocks/>
          </p:cNvSpPr>
          <p:nvPr/>
        </p:nvSpPr>
        <p:spPr>
          <a:xfrm>
            <a:off x="-19785" y="358711"/>
            <a:ext cx="12192000" cy="62476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Company Focus Areas</a:t>
            </a:r>
          </a:p>
        </p:txBody>
      </p:sp>
      <p:pic>
        <p:nvPicPr>
          <p:cNvPr id="20" name="Picture 19" descr="Icon&#10;&#10;Description automatically generated">
            <a:extLst>
              <a:ext uri="{FF2B5EF4-FFF2-40B4-BE49-F238E27FC236}">
                <a16:creationId xmlns:a16="http://schemas.microsoft.com/office/drawing/2014/main" id="{3F56C7B9-5B0F-A740-BEE2-DF2C146B85B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 Placeholder 20">
            <a:extLst>
              <a:ext uri="{FF2B5EF4-FFF2-40B4-BE49-F238E27FC236}">
                <a16:creationId xmlns:a16="http://schemas.microsoft.com/office/drawing/2014/main" id="{E55024C2-C4D4-7844-8D8D-425009566A9C}"/>
              </a:ext>
            </a:extLst>
          </p:cNvPr>
          <p:cNvSpPr txBox="1">
            <a:spLocks/>
          </p:cNvSpPr>
          <p:nvPr/>
        </p:nvSpPr>
        <p:spPr>
          <a:xfrm>
            <a:off x="4892402" y="3304587"/>
            <a:ext cx="2326546"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Customer Experience and  Low-Code</a:t>
            </a:r>
          </a:p>
        </p:txBody>
      </p:sp>
      <p:sp>
        <p:nvSpPr>
          <p:cNvPr id="22" name="Text Placeholder 20">
            <a:extLst>
              <a:ext uri="{FF2B5EF4-FFF2-40B4-BE49-F238E27FC236}">
                <a16:creationId xmlns:a16="http://schemas.microsoft.com/office/drawing/2014/main" id="{480C2CFF-58AA-664B-A14C-6380FB358EC5}"/>
              </a:ext>
            </a:extLst>
          </p:cNvPr>
          <p:cNvSpPr txBox="1">
            <a:spLocks/>
          </p:cNvSpPr>
          <p:nvPr/>
        </p:nvSpPr>
        <p:spPr>
          <a:xfrm>
            <a:off x="2295383" y="4395764"/>
            <a:ext cx="2386157"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Cloud and </a:t>
            </a:r>
            <a:b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b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SaaS Workflow</a:t>
            </a:r>
          </a:p>
        </p:txBody>
      </p:sp>
      <p:sp>
        <p:nvSpPr>
          <p:cNvPr id="23" name="Text Placeholder 20">
            <a:extLst>
              <a:ext uri="{FF2B5EF4-FFF2-40B4-BE49-F238E27FC236}">
                <a16:creationId xmlns:a16="http://schemas.microsoft.com/office/drawing/2014/main" id="{8CD5627B-9B85-1D40-887E-2253871CB646}"/>
              </a:ext>
            </a:extLst>
          </p:cNvPr>
          <p:cNvSpPr txBox="1">
            <a:spLocks/>
          </p:cNvSpPr>
          <p:nvPr/>
        </p:nvSpPr>
        <p:spPr>
          <a:xfrm>
            <a:off x="7510459" y="4395764"/>
            <a:ext cx="2386157" cy="507332"/>
          </a:xfrm>
          <a:prstGeom prst="rect">
            <a:avLst/>
          </a:prstGeom>
        </p:spPr>
        <p:txBody>
          <a:bodyPr/>
          <a:lstStyle>
            <a:lvl1pPr marL="0" indent="0" algn="ctr" defTabSz="1219170" rtl="0" eaLnBrk="1" latinLnBrk="0" hangingPunct="1">
              <a:spcBef>
                <a:spcPct val="20000"/>
              </a:spcBef>
              <a:buFont typeface="Arial" panose="020B0604020202020204" pitchFamily="34" charset="0"/>
              <a:buNone/>
              <a:defRPr sz="1200" kern="1200">
                <a:solidFill>
                  <a:schemeClr val="bg1">
                    <a:lumMod val="95000"/>
                  </a:schemeClr>
                </a:solidFill>
                <a:latin typeface="Calibri Light" pitchFamily="34" charset="0"/>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558C"/>
                </a:solidFill>
                <a:effectLst/>
                <a:uLnTx/>
                <a:uFillTx/>
                <a:latin typeface="Calibri Light" pitchFamily="34" charset="0"/>
                <a:ea typeface="+mn-ea"/>
                <a:cs typeface="+mn-cs"/>
              </a:rPr>
              <a:t>Technology Innovation and AI</a:t>
            </a:r>
          </a:p>
        </p:txBody>
      </p:sp>
      <p:pic>
        <p:nvPicPr>
          <p:cNvPr id="24" name="Picture 23" descr="A close up of a device&#10;&#10;Description automatically generated">
            <a:extLst>
              <a:ext uri="{FF2B5EF4-FFF2-40B4-BE49-F238E27FC236}">
                <a16:creationId xmlns:a16="http://schemas.microsoft.com/office/drawing/2014/main" id="{FBE9F9E5-891F-AF48-BB0C-75619A8CCC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31375" y="3135830"/>
            <a:ext cx="634511" cy="634511"/>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2D1AA1D-52FB-9A4B-B885-28B05674807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768949" y="2170427"/>
            <a:ext cx="614533" cy="614533"/>
          </a:xfrm>
          <a:prstGeom prst="rect">
            <a:avLst/>
          </a:prstGeom>
        </p:spPr>
      </p:pic>
      <p:pic>
        <p:nvPicPr>
          <p:cNvPr id="26" name="Picture 25" descr="A close up of text on a white background&#10;&#10;Description automatically generated">
            <a:extLst>
              <a:ext uri="{FF2B5EF4-FFF2-40B4-BE49-F238E27FC236}">
                <a16:creationId xmlns:a16="http://schemas.microsoft.com/office/drawing/2014/main" id="{04698D12-3136-B849-BDCA-5A2BA7FAD5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389975" y="3135830"/>
            <a:ext cx="614602" cy="614602"/>
          </a:xfrm>
          <a:prstGeom prst="rect">
            <a:avLst/>
          </a:prstGeom>
        </p:spPr>
      </p:pic>
    </p:spTree>
    <p:extLst>
      <p:ext uri="{BB962C8B-B14F-4D97-AF65-F5344CB8AC3E}">
        <p14:creationId xmlns:p14="http://schemas.microsoft.com/office/powerpoint/2010/main" val="3664534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957312-666C-5E49-A95A-3256591E8335}"/>
              </a:ext>
            </a:extLst>
          </p:cNvPr>
          <p:cNvSpPr/>
          <p:nvPr/>
        </p:nvSpPr>
        <p:spPr>
          <a:xfrm>
            <a:off x="0" y="2018805"/>
            <a:ext cx="12192000" cy="32182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6AF89FDC-361F-5F47-8977-3C86593D4841}"/>
              </a:ext>
            </a:extLst>
          </p:cNvPr>
          <p:cNvSpPr txBox="1"/>
          <p:nvPr/>
        </p:nvSpPr>
        <p:spPr>
          <a:xfrm>
            <a:off x="6342054" y="2924147"/>
            <a:ext cx="2684341" cy="16773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Simplifying Our    Delivery</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Pre-defined PS Packages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Role-based Training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Cross-functional customer workflows</a:t>
            </a:r>
          </a:p>
        </p:txBody>
      </p:sp>
      <p:sp>
        <p:nvSpPr>
          <p:cNvPr id="7" name="TextBox 6">
            <a:extLst>
              <a:ext uri="{FF2B5EF4-FFF2-40B4-BE49-F238E27FC236}">
                <a16:creationId xmlns:a16="http://schemas.microsoft.com/office/drawing/2014/main" id="{3A8A9D46-68B8-49C7-B87B-47B482ADDA76}"/>
              </a:ext>
            </a:extLst>
          </p:cNvPr>
          <p:cNvSpPr txBox="1"/>
          <p:nvPr/>
        </p:nvSpPr>
        <p:spPr>
          <a:xfrm>
            <a:off x="217370" y="2924147"/>
            <a:ext cx="2818178" cy="18928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3565A"/>
                </a:solidFill>
                <a:effectLst/>
                <a:uLnTx/>
                <a:uFillTx/>
                <a:latin typeface="Arial" panose="020B0604020202020204" pitchFamily="34" charset="0"/>
                <a:ea typeface="+mn-ea"/>
                <a:cs typeface="Arial" panose="020B0604020202020204" pitchFamily="34" charset="0"/>
              </a:rPr>
              <a:t>Improving our InfoSec Messaging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53565A"/>
                </a:solidFill>
                <a:effectLst/>
                <a:uLnTx/>
                <a:uFillTx/>
                <a:latin typeface="Arial" panose="020B0604020202020204" pitchFamily="34" charset="0"/>
                <a:ea typeface="+mn-ea"/>
                <a:cs typeface="Arial" panose="020B0604020202020204" pitchFamily="34" charset="0"/>
              </a:rPr>
              <a:t>Kofax Trust website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53565A"/>
                </a:solidFill>
                <a:effectLst/>
                <a:uLnTx/>
                <a:uFillTx/>
                <a:latin typeface="Arial" panose="020B0604020202020204" pitchFamily="34" charset="0"/>
                <a:ea typeface="+mn-ea"/>
                <a:cs typeface="Arial" panose="020B0604020202020204" pitchFamily="34" charset="0"/>
              </a:rPr>
              <a:t>Cloud certification investments + enablement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3565A"/>
                </a:solidFill>
                <a:effectLst/>
                <a:uLnTx/>
                <a:uFillTx/>
                <a:latin typeface="Arial" panose="020B0604020202020204" pitchFamily="34" charset="0"/>
                <a:ea typeface="+mn-ea"/>
                <a:cs typeface="Arial" panose="020B0604020202020204" pitchFamily="34" charset="0"/>
              </a:rPr>
              <a:t>Internal InfoSec / RFX coordination</a:t>
            </a:r>
          </a:p>
        </p:txBody>
      </p:sp>
      <p:sp>
        <p:nvSpPr>
          <p:cNvPr id="8" name="TextBox 7">
            <a:extLst>
              <a:ext uri="{FF2B5EF4-FFF2-40B4-BE49-F238E27FC236}">
                <a16:creationId xmlns:a16="http://schemas.microsoft.com/office/drawing/2014/main" id="{EA32A7C1-6DF8-4348-9B77-A69CAB735F7F}"/>
              </a:ext>
            </a:extLst>
          </p:cNvPr>
          <p:cNvSpPr txBox="1"/>
          <p:nvPr/>
        </p:nvSpPr>
        <p:spPr>
          <a:xfrm>
            <a:off x="3170380" y="2924147"/>
            <a:ext cx="2952776" cy="16773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Redesigning for Cloud Customers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Cloud pricing enhancements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Cloud Product / Capabilities expansion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KTA Cloud trial experience   </a:t>
            </a:r>
          </a:p>
        </p:txBody>
      </p:sp>
      <p:sp>
        <p:nvSpPr>
          <p:cNvPr id="3" name="Oval 2">
            <a:extLst>
              <a:ext uri="{FF2B5EF4-FFF2-40B4-BE49-F238E27FC236}">
                <a16:creationId xmlns:a16="http://schemas.microsoft.com/office/drawing/2014/main" id="{A2D2C304-78EF-4054-816D-D73B259BD6C1}"/>
              </a:ext>
            </a:extLst>
          </p:cNvPr>
          <p:cNvSpPr/>
          <p:nvPr/>
        </p:nvSpPr>
        <p:spPr>
          <a:xfrm>
            <a:off x="1344283"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1</a:t>
            </a:r>
          </a:p>
        </p:txBody>
      </p:sp>
      <p:sp>
        <p:nvSpPr>
          <p:cNvPr id="11" name="Oval 10">
            <a:extLst>
              <a:ext uri="{FF2B5EF4-FFF2-40B4-BE49-F238E27FC236}">
                <a16:creationId xmlns:a16="http://schemas.microsoft.com/office/drawing/2014/main" id="{014F256F-E201-45BA-ADD1-EEF867F0D1FB}"/>
              </a:ext>
            </a:extLst>
          </p:cNvPr>
          <p:cNvSpPr/>
          <p:nvPr/>
        </p:nvSpPr>
        <p:spPr>
          <a:xfrm>
            <a:off x="4372448"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12" name="Oval 11">
            <a:extLst>
              <a:ext uri="{FF2B5EF4-FFF2-40B4-BE49-F238E27FC236}">
                <a16:creationId xmlns:a16="http://schemas.microsoft.com/office/drawing/2014/main" id="{CDB0F3D2-F3ED-4C6A-8DDB-572E1913AEAC}"/>
              </a:ext>
            </a:extLst>
          </p:cNvPr>
          <p:cNvSpPr/>
          <p:nvPr/>
        </p:nvSpPr>
        <p:spPr>
          <a:xfrm>
            <a:off x="7395616"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3</a:t>
            </a:r>
          </a:p>
        </p:txBody>
      </p:sp>
      <p:cxnSp>
        <p:nvCxnSpPr>
          <p:cNvPr id="15" name="Straight Connector 14">
            <a:extLst>
              <a:ext uri="{FF2B5EF4-FFF2-40B4-BE49-F238E27FC236}">
                <a16:creationId xmlns:a16="http://schemas.microsoft.com/office/drawing/2014/main" id="{09834F14-4AF2-854B-AFC1-B40B56F0F3E1}"/>
              </a:ext>
            </a:extLst>
          </p:cNvPr>
          <p:cNvCxnSpPr>
            <a:cxnSpLocks/>
          </p:cNvCxnSpPr>
          <p:nvPr/>
        </p:nvCxnSpPr>
        <p:spPr>
          <a:xfrm>
            <a:off x="3004095"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D92C6B-7664-204B-A57F-2FC4270DADDA}"/>
              </a:ext>
            </a:extLst>
          </p:cNvPr>
          <p:cNvCxnSpPr>
            <a:cxnSpLocks/>
          </p:cNvCxnSpPr>
          <p:nvPr/>
        </p:nvCxnSpPr>
        <p:spPr>
          <a:xfrm>
            <a:off x="6092421"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80CF69-C48F-441D-9096-EC6F32FE7BD6}"/>
              </a:ext>
            </a:extLst>
          </p:cNvPr>
          <p:cNvSpPr txBox="1"/>
          <p:nvPr/>
        </p:nvSpPr>
        <p:spPr>
          <a:xfrm>
            <a:off x="965201" y="1281647"/>
            <a:ext cx="1026159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We are increasing the ease, efficiency, and effectiveness of doing business with Kofax…</a:t>
            </a:r>
          </a:p>
        </p:txBody>
      </p:sp>
      <p:sp>
        <p:nvSpPr>
          <p:cNvPr id="14" name="Title 3">
            <a:extLst>
              <a:ext uri="{FF2B5EF4-FFF2-40B4-BE49-F238E27FC236}">
                <a16:creationId xmlns:a16="http://schemas.microsoft.com/office/drawing/2014/main" id="{C2F08A8D-72BA-1D4B-95EC-FFE6D5CBD441}"/>
              </a:ext>
            </a:extLst>
          </p:cNvPr>
          <p:cNvSpPr txBox="1">
            <a:spLocks/>
          </p:cNvSpPr>
          <p:nvPr/>
        </p:nvSpPr>
        <p:spPr>
          <a:xfrm>
            <a:off x="698500" y="500665"/>
            <a:ext cx="10826152" cy="96564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1" i="0" kern="1200" cap="none" baseline="0">
                <a:solidFill>
                  <a:schemeClr val="tx2"/>
                </a:solidFill>
                <a:latin typeface="Arial" panose="020B0604020202020204" pitchFamily="34" charset="0"/>
                <a:ea typeface="+mj-ea"/>
                <a:cs typeface="Arial" panose="020B0604020202020204" pitchFamily="34" charset="0"/>
              </a:defRPr>
            </a:lvl1pPr>
          </a:lstStyle>
          <a:p>
            <a:pPr marL="4572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558C"/>
                </a:solidFill>
                <a:effectLst/>
                <a:uLnTx/>
                <a:uFillTx/>
                <a:latin typeface="Arial" panose="020B0604020202020204" pitchFamily="34" charset="0"/>
                <a:ea typeface="+mj-ea"/>
                <a:cs typeface="Arial" panose="020B0604020202020204" pitchFamily="34" charset="0"/>
              </a:rPr>
              <a:t>Customer &amp; Partner Experience</a:t>
            </a:r>
          </a:p>
        </p:txBody>
      </p:sp>
      <p:sp>
        <p:nvSpPr>
          <p:cNvPr id="13" name="TextBox 12">
            <a:extLst>
              <a:ext uri="{FF2B5EF4-FFF2-40B4-BE49-F238E27FC236}">
                <a16:creationId xmlns:a16="http://schemas.microsoft.com/office/drawing/2014/main" id="{B5FF0281-D881-5348-B280-8F46D17D19B5}"/>
              </a:ext>
            </a:extLst>
          </p:cNvPr>
          <p:cNvSpPr txBox="1"/>
          <p:nvPr/>
        </p:nvSpPr>
        <p:spPr>
          <a:xfrm>
            <a:off x="9532259" y="2924147"/>
            <a:ext cx="2440310" cy="18928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Investing in Our Partners</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Enhanced Partner loyalty benefits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Expanded offerings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KTA Cloud Partner program </a:t>
            </a:r>
          </a:p>
        </p:txBody>
      </p:sp>
      <p:sp>
        <p:nvSpPr>
          <p:cNvPr id="18" name="Oval 17">
            <a:extLst>
              <a:ext uri="{FF2B5EF4-FFF2-40B4-BE49-F238E27FC236}">
                <a16:creationId xmlns:a16="http://schemas.microsoft.com/office/drawing/2014/main" id="{81CB36D1-E1BD-9A45-8EE1-A4FDDA84DC15}"/>
              </a:ext>
            </a:extLst>
          </p:cNvPr>
          <p:cNvSpPr/>
          <p:nvPr/>
        </p:nvSpPr>
        <p:spPr>
          <a:xfrm>
            <a:off x="10463806" y="2247295"/>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4</a:t>
            </a:r>
          </a:p>
        </p:txBody>
      </p:sp>
      <p:cxnSp>
        <p:nvCxnSpPr>
          <p:cNvPr id="19" name="Straight Connector 18">
            <a:extLst>
              <a:ext uri="{FF2B5EF4-FFF2-40B4-BE49-F238E27FC236}">
                <a16:creationId xmlns:a16="http://schemas.microsoft.com/office/drawing/2014/main" id="{06126883-FCCF-464B-8641-8D622C9CB247}"/>
              </a:ext>
            </a:extLst>
          </p:cNvPr>
          <p:cNvCxnSpPr>
            <a:cxnSpLocks/>
          </p:cNvCxnSpPr>
          <p:nvPr/>
        </p:nvCxnSpPr>
        <p:spPr>
          <a:xfrm>
            <a:off x="9160611" y="2560030"/>
            <a:ext cx="0" cy="228600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37304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3" grpId="0" animBg="1"/>
      <p:bldP spid="11" grpId="0" animBg="1"/>
      <p:bldP spid="12" grpId="0" animBg="1"/>
      <p:bldP spid="13"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05CCA-DA31-2398-D6C5-EA1E8F7D0D85}"/>
              </a:ext>
            </a:extLst>
          </p:cNvPr>
          <p:cNvSpPr>
            <a:spLocks noGrp="1"/>
          </p:cNvSpPr>
          <p:nvPr>
            <p:ph type="body" sz="quarter" idx="14"/>
          </p:nvPr>
        </p:nvSpPr>
        <p:spPr>
          <a:xfrm>
            <a:off x="698500" y="629265"/>
            <a:ext cx="10860492" cy="5728069"/>
          </a:xfrm>
        </p:spPr>
        <p:txBody>
          <a:bodyPr>
            <a:normAutofit/>
          </a:bodyPr>
          <a:lstStyle/>
          <a:p>
            <a:pPr marL="45720" indent="0" algn="ctr">
              <a:buNone/>
            </a:pPr>
            <a:r>
              <a:rPr lang="en-GB" sz="4800" dirty="0"/>
              <a:t>“Kofax is an </a:t>
            </a:r>
          </a:p>
          <a:p>
            <a:pPr marL="45720" indent="0" algn="ctr">
              <a:buNone/>
            </a:pPr>
            <a:r>
              <a:rPr lang="en-GB" sz="4800" dirty="0"/>
              <a:t>AI-driven</a:t>
            </a:r>
          </a:p>
          <a:p>
            <a:pPr marL="45720" indent="0" algn="ctr">
              <a:buNone/>
            </a:pPr>
            <a:r>
              <a:rPr lang="en-GB" sz="4800" dirty="0"/>
              <a:t>Data-intensive</a:t>
            </a:r>
          </a:p>
          <a:p>
            <a:pPr marL="45720" indent="0" algn="ctr">
              <a:buNone/>
            </a:pPr>
            <a:r>
              <a:rPr lang="en-GB" sz="4800" dirty="0"/>
              <a:t>Workflow and cloud platform</a:t>
            </a:r>
          </a:p>
          <a:p>
            <a:pPr marL="45720" indent="0" algn="ctr">
              <a:buNone/>
            </a:pPr>
            <a:r>
              <a:rPr lang="en-GB" sz="4800" dirty="0"/>
              <a:t>solution provider”</a:t>
            </a:r>
            <a:br>
              <a:rPr lang="en-GB" sz="4800" dirty="0"/>
            </a:br>
            <a:r>
              <a:rPr lang="en-GB" sz="4800" dirty="0"/>
              <a:t>Chris Huff, Chief Growth Officer, Kofax</a:t>
            </a:r>
          </a:p>
        </p:txBody>
      </p:sp>
    </p:spTree>
    <p:extLst>
      <p:ext uri="{BB962C8B-B14F-4D97-AF65-F5344CB8AC3E}">
        <p14:creationId xmlns:p14="http://schemas.microsoft.com/office/powerpoint/2010/main" val="396526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 name="Picture 483">
            <a:extLst>
              <a:ext uri="{FF2B5EF4-FFF2-40B4-BE49-F238E27FC236}">
                <a16:creationId xmlns:a16="http://schemas.microsoft.com/office/drawing/2014/main" id="{9CD448C8-36A3-D54F-9B96-C3B31AB50C25}"/>
              </a:ext>
            </a:extLst>
          </p:cNvPr>
          <p:cNvPicPr>
            <a:picLocks noChangeAspect="1"/>
          </p:cNvPicPr>
          <p:nvPr/>
        </p:nvPicPr>
        <p:blipFill>
          <a:blip r:embed="rId4"/>
          <a:stretch>
            <a:fillRect/>
          </a:stretch>
        </p:blipFill>
        <p:spPr>
          <a:xfrm>
            <a:off x="778930" y="1493629"/>
            <a:ext cx="4475747" cy="2926450"/>
          </a:xfrm>
          <a:prstGeom prst="rect">
            <a:avLst/>
          </a:prstGeom>
        </p:spPr>
      </p:pic>
      <p:sp>
        <p:nvSpPr>
          <p:cNvPr id="2" name="Rectangle 1">
            <a:extLst>
              <a:ext uri="{FF2B5EF4-FFF2-40B4-BE49-F238E27FC236}">
                <a16:creationId xmlns:a16="http://schemas.microsoft.com/office/drawing/2014/main" id="{FFDE6743-FA24-774D-839B-19416BD806CA}"/>
              </a:ext>
            </a:extLst>
          </p:cNvPr>
          <p:cNvSpPr/>
          <p:nvPr/>
        </p:nvSpPr>
        <p:spPr>
          <a:xfrm>
            <a:off x="605119"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57FC3299-CE25-C947-95B9-72A01DC834CE}"/>
              </a:ext>
            </a:extLst>
          </p:cNvPr>
          <p:cNvSpPr/>
          <p:nvPr/>
        </p:nvSpPr>
        <p:spPr>
          <a:xfrm>
            <a:off x="2273344"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D52CA0DE-AD21-3043-A431-F0A890006936}"/>
              </a:ext>
            </a:extLst>
          </p:cNvPr>
          <p:cNvSpPr/>
          <p:nvPr/>
        </p:nvSpPr>
        <p:spPr>
          <a:xfrm>
            <a:off x="3948124" y="4591117"/>
            <a:ext cx="1486918" cy="182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E7B824B0-80D3-7848-87F6-147E764AA449}"/>
              </a:ext>
            </a:extLst>
          </p:cNvPr>
          <p:cNvSpPr txBox="1"/>
          <p:nvPr/>
        </p:nvSpPr>
        <p:spPr>
          <a:xfrm>
            <a:off x="572230" y="4676205"/>
            <a:ext cx="1531422" cy="15542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82% growth in New Cloud Customers since 2018</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1E34DE32-4F71-9A45-897B-B0A9F6763170}"/>
              </a:ext>
            </a:extLst>
          </p:cNvPr>
          <p:cNvSpPr txBox="1"/>
          <p:nvPr/>
        </p:nvSpPr>
        <p:spPr>
          <a:xfrm>
            <a:off x="2262945" y="4676208"/>
            <a:ext cx="1531422" cy="16459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2,000% Growth in Documents Processed in 2021</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44EBE674-8FB8-A144-899F-D029740353CF}"/>
              </a:ext>
            </a:extLst>
          </p:cNvPr>
          <p:cNvSpPr txBox="1"/>
          <p:nvPr/>
        </p:nvSpPr>
        <p:spPr>
          <a:xfrm>
            <a:off x="3923053" y="4676208"/>
            <a:ext cx="1531422" cy="15542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FFFFFF"/>
                </a:solidFill>
                <a:effectLst/>
                <a:uLnTx/>
                <a:uFillTx/>
                <a:latin typeface="Arial" panose="020B0604020202020204"/>
                <a:ea typeface="+mn-ea"/>
                <a:cs typeface="+mn-cs"/>
              </a:rPr>
              <a:t>50 Million Pages of Documents Processed in 2021</a:t>
            </a:r>
            <a:endParaRPr kumimoji="0" lang="en-US" sz="19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3C748328-0DE1-61D4-2C75-BBB01630C247}"/>
              </a:ext>
            </a:extLst>
          </p:cNvPr>
          <p:cNvSpPr/>
          <p:nvPr/>
        </p:nvSpPr>
        <p:spPr>
          <a:xfrm>
            <a:off x="2262945" y="1631952"/>
            <a:ext cx="1191455" cy="9524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9" name="Title 3">
            <a:extLst>
              <a:ext uri="{FF2B5EF4-FFF2-40B4-BE49-F238E27FC236}">
                <a16:creationId xmlns:a16="http://schemas.microsoft.com/office/drawing/2014/main" id="{C4F59BDD-E2E7-6C4A-B5A1-277442DB69FE}"/>
              </a:ext>
            </a:extLst>
          </p:cNvPr>
          <p:cNvSpPr txBox="1">
            <a:spLocks/>
          </p:cNvSpPr>
          <p:nvPr/>
        </p:nvSpPr>
        <p:spPr>
          <a:xfrm>
            <a:off x="30661" y="120902"/>
            <a:ext cx="5762595" cy="646332"/>
          </a:xfrm>
          <a:prstGeom prst="rect">
            <a:avLst/>
          </a:prstGeom>
        </p:spPr>
        <p:txBody>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53565A"/>
                </a:solidFill>
                <a:effectLst/>
                <a:uLnTx/>
                <a:uFillTx/>
                <a:latin typeface="Arial" panose="020B0604020202020204" pitchFamily="34" charset="0"/>
                <a:ea typeface="+mj-ea"/>
                <a:cs typeface="Arial" panose="020B0604020202020204" pitchFamily="34" charset="0"/>
              </a:rPr>
              <a:t>Customers Are Accelerating Their Journey to KTA Cloud</a:t>
            </a:r>
          </a:p>
        </p:txBody>
      </p:sp>
      <p:pic>
        <p:nvPicPr>
          <p:cNvPr id="7" name="Picture 6">
            <a:extLst>
              <a:ext uri="{FF2B5EF4-FFF2-40B4-BE49-F238E27FC236}">
                <a16:creationId xmlns:a16="http://schemas.microsoft.com/office/drawing/2014/main" id="{CF1415E5-21B6-164D-9FD0-FB85C5FBDE8D}"/>
              </a:ext>
            </a:extLst>
          </p:cNvPr>
          <p:cNvPicPr>
            <a:picLocks noChangeAspect="1"/>
          </p:cNvPicPr>
          <p:nvPr/>
        </p:nvPicPr>
        <p:blipFill>
          <a:blip r:embed="rId5">
            <a:alphaModFix amt="50000"/>
          </a:blip>
          <a:stretch>
            <a:fillRect/>
          </a:stretch>
        </p:blipFill>
        <p:spPr>
          <a:xfrm>
            <a:off x="5541464" y="1510098"/>
            <a:ext cx="6078306" cy="3603839"/>
          </a:xfrm>
          <a:prstGeom prst="rect">
            <a:avLst/>
          </a:prstGeom>
        </p:spPr>
      </p:pic>
      <p:sp>
        <p:nvSpPr>
          <p:cNvPr id="20" name="Title 3">
            <a:extLst>
              <a:ext uri="{FF2B5EF4-FFF2-40B4-BE49-F238E27FC236}">
                <a16:creationId xmlns:a16="http://schemas.microsoft.com/office/drawing/2014/main" id="{8ED6502A-D9A9-76CE-3CB5-DEFBC9E9E0F7}"/>
              </a:ext>
            </a:extLst>
          </p:cNvPr>
          <p:cNvSpPr txBox="1">
            <a:spLocks/>
          </p:cNvSpPr>
          <p:nvPr/>
        </p:nvSpPr>
        <p:spPr>
          <a:xfrm>
            <a:off x="6214509" y="4970961"/>
            <a:ext cx="5692048" cy="285952"/>
          </a:xfrm>
          <a:prstGeom prst="rect">
            <a:avLst/>
          </a:prstGeom>
        </p:spPr>
        <p:txBody>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400" b="0" i="1" u="none" strike="noStrike" kern="1200" cap="none" spc="0" normalizeH="0" baseline="0" noProof="0">
                <a:ln>
                  <a:noFill/>
                </a:ln>
                <a:solidFill>
                  <a:srgbClr val="53565A"/>
                </a:solidFill>
                <a:effectLst/>
                <a:uLnTx/>
                <a:uFillTx/>
                <a:latin typeface="Arial" panose="020B0604020202020204" pitchFamily="34" charset="0"/>
                <a:ea typeface="+mj-ea"/>
                <a:cs typeface="Arial" panose="020B0604020202020204" pitchFamily="34" charset="0"/>
              </a:rPr>
              <a:t>KTA cloud is available in all 3 geos</a:t>
            </a:r>
          </a:p>
        </p:txBody>
      </p:sp>
    </p:spTree>
    <p:custDataLst>
      <p:tags r:id="rId1"/>
    </p:custDataLst>
    <p:extLst>
      <p:ext uri="{BB962C8B-B14F-4D97-AF65-F5344CB8AC3E}">
        <p14:creationId xmlns:p14="http://schemas.microsoft.com/office/powerpoint/2010/main" val="246789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A5ECFC6-67A3-41C2-AEFE-3E1049A164CA}"/>
              </a:ext>
            </a:extLst>
          </p:cNvPr>
          <p:cNvSpPr/>
          <p:nvPr/>
        </p:nvSpPr>
        <p:spPr>
          <a:xfrm>
            <a:off x="8991190" y="1263058"/>
            <a:ext cx="1842781" cy="4690992"/>
          </a:xfrm>
          <a:prstGeom prst="rect">
            <a:avLst/>
          </a:prstGeom>
          <a:solidFill>
            <a:srgbClr val="00396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F70F5CA7-5A80-436D-BD88-5847AFF58DCE}"/>
              </a:ext>
            </a:extLst>
          </p:cNvPr>
          <p:cNvSpPr/>
          <p:nvPr/>
        </p:nvSpPr>
        <p:spPr>
          <a:xfrm>
            <a:off x="7099503" y="1263058"/>
            <a:ext cx="1842781" cy="4690992"/>
          </a:xfrm>
          <a:prstGeom prst="rect">
            <a:avLst/>
          </a:prstGeom>
          <a:solidFill>
            <a:srgbClr val="1F4E79">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B12052CF-5683-48B0-819C-C53C78C963D9}"/>
              </a:ext>
            </a:extLst>
          </p:cNvPr>
          <p:cNvSpPr/>
          <p:nvPr/>
        </p:nvSpPr>
        <p:spPr>
          <a:xfrm>
            <a:off x="5175565" y="1263058"/>
            <a:ext cx="1842781" cy="4690992"/>
          </a:xfrm>
          <a:prstGeom prst="rect">
            <a:avLst/>
          </a:prstGeom>
          <a:solidFill>
            <a:srgbClr val="00558C">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A68F9B0E-FBD3-4116-912E-9DD9F26DC24A}"/>
              </a:ext>
            </a:extLst>
          </p:cNvPr>
          <p:cNvSpPr/>
          <p:nvPr/>
        </p:nvSpPr>
        <p:spPr>
          <a:xfrm>
            <a:off x="3263776" y="1264797"/>
            <a:ext cx="1842781" cy="4690992"/>
          </a:xfrm>
          <a:prstGeom prst="rect">
            <a:avLst/>
          </a:prstGeom>
          <a:solidFill>
            <a:srgbClr val="0070C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99B3FB64-B5EB-418F-8D2F-B64E1A699480}"/>
              </a:ext>
            </a:extLst>
          </p:cNvPr>
          <p:cNvSpPr/>
          <p:nvPr/>
        </p:nvSpPr>
        <p:spPr>
          <a:xfrm>
            <a:off x="1352943" y="1264797"/>
            <a:ext cx="1842781" cy="4690992"/>
          </a:xfrm>
          <a:prstGeom prst="rect">
            <a:avLst/>
          </a:prstGeom>
          <a:solidFill>
            <a:srgbClr val="00B0F0">
              <a:alpha val="5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53F8A48F-7785-469D-9CC5-28A01F1854DE}"/>
              </a:ext>
            </a:extLst>
          </p:cNvPr>
          <p:cNvSpPr/>
          <p:nvPr/>
        </p:nvSpPr>
        <p:spPr>
          <a:xfrm>
            <a:off x="5174609" y="1268598"/>
            <a:ext cx="1842781" cy="706967"/>
          </a:xfrm>
          <a:prstGeom prst="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Intelligent Capture</a:t>
            </a:r>
          </a:p>
        </p:txBody>
      </p:sp>
      <p:sp>
        <p:nvSpPr>
          <p:cNvPr id="7" name="Rectangle 6">
            <a:extLst>
              <a:ext uri="{FF2B5EF4-FFF2-40B4-BE49-F238E27FC236}">
                <a16:creationId xmlns:a16="http://schemas.microsoft.com/office/drawing/2014/main" id="{80F32612-41CD-4389-BFF5-7942866E38E4}"/>
              </a:ext>
            </a:extLst>
          </p:cNvPr>
          <p:cNvSpPr/>
          <p:nvPr/>
        </p:nvSpPr>
        <p:spPr>
          <a:xfrm>
            <a:off x="7085442" y="1268598"/>
            <a:ext cx="1842781" cy="70696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Workflow Automation</a:t>
            </a:r>
          </a:p>
        </p:txBody>
      </p:sp>
      <p:sp>
        <p:nvSpPr>
          <p:cNvPr id="5" name="Rectangle 4">
            <a:extLst>
              <a:ext uri="{FF2B5EF4-FFF2-40B4-BE49-F238E27FC236}">
                <a16:creationId xmlns:a16="http://schemas.microsoft.com/office/drawing/2014/main" id="{E46C316E-F81D-4814-9F83-71CE6E10347D}"/>
              </a:ext>
            </a:extLst>
          </p:cNvPr>
          <p:cNvSpPr/>
          <p:nvPr/>
        </p:nvSpPr>
        <p:spPr>
          <a:xfrm>
            <a:off x="3263776" y="1264797"/>
            <a:ext cx="1842781" cy="714568"/>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Print &amp; Output Management</a:t>
            </a:r>
          </a:p>
        </p:txBody>
      </p:sp>
      <p:sp>
        <p:nvSpPr>
          <p:cNvPr id="18" name="Rectangle 17">
            <a:extLst>
              <a:ext uri="{FF2B5EF4-FFF2-40B4-BE49-F238E27FC236}">
                <a16:creationId xmlns:a16="http://schemas.microsoft.com/office/drawing/2014/main" id="{B6112281-4627-48C4-B468-759B69D3EA5C}"/>
              </a:ext>
            </a:extLst>
          </p:cNvPr>
          <p:cNvSpPr/>
          <p:nvPr/>
        </p:nvSpPr>
        <p:spPr>
          <a:xfrm>
            <a:off x="8996274" y="1268598"/>
            <a:ext cx="1837697" cy="706967"/>
          </a:xfrm>
          <a:prstGeom prst="rect">
            <a:avLst/>
          </a:prstGeom>
          <a:solidFill>
            <a:schemeClr val="accent6"/>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Transformation</a:t>
            </a:r>
          </a:p>
        </p:txBody>
      </p:sp>
      <p:sp>
        <p:nvSpPr>
          <p:cNvPr id="2" name="Title 1">
            <a:extLst>
              <a:ext uri="{FF2B5EF4-FFF2-40B4-BE49-F238E27FC236}">
                <a16:creationId xmlns:a16="http://schemas.microsoft.com/office/drawing/2014/main" id="{58B5C49E-50BD-415A-B7AD-01F6C412A17C}"/>
              </a:ext>
            </a:extLst>
          </p:cNvPr>
          <p:cNvSpPr>
            <a:spLocks noGrp="1"/>
          </p:cNvSpPr>
          <p:nvPr>
            <p:ph type="title"/>
          </p:nvPr>
        </p:nvSpPr>
        <p:spPr>
          <a:xfrm>
            <a:off x="827926" y="656434"/>
            <a:ext cx="10826152" cy="965648"/>
          </a:xfrm>
        </p:spPr>
        <p:txBody>
          <a:bodyPr/>
          <a:lstStyle/>
          <a:p>
            <a:r>
              <a:rPr lang="en-US">
                <a:latin typeface="Lato" panose="020F0502020204030203" pitchFamily="34" charset="0"/>
                <a:ea typeface="Lato" panose="020F0502020204030203" pitchFamily="34" charset="0"/>
                <a:cs typeface="Lato" panose="020F0502020204030203" pitchFamily="34" charset="0"/>
              </a:rPr>
              <a:t>Kofax Solution Alignment</a:t>
            </a:r>
          </a:p>
        </p:txBody>
      </p:sp>
      <p:sp>
        <p:nvSpPr>
          <p:cNvPr id="25" name="Rectangle 24">
            <a:extLst>
              <a:ext uri="{FF2B5EF4-FFF2-40B4-BE49-F238E27FC236}">
                <a16:creationId xmlns:a16="http://schemas.microsoft.com/office/drawing/2014/main" id="{33850256-45BC-4C64-82DA-83D0829C59AA}"/>
              </a:ext>
            </a:extLst>
          </p:cNvPr>
          <p:cNvSpPr/>
          <p:nvPr/>
        </p:nvSpPr>
        <p:spPr>
          <a:xfrm>
            <a:off x="1352943" y="1264797"/>
            <a:ext cx="1842781" cy="714568"/>
          </a:xfrm>
          <a:prstGeom prst="rect">
            <a:avLst/>
          </a:prstGeom>
          <a:solidFill>
            <a:srgbClr val="00B0F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Cloud Print Management</a:t>
            </a:r>
          </a:p>
        </p:txBody>
      </p:sp>
      <p:sp>
        <p:nvSpPr>
          <p:cNvPr id="40" name="Rectangle 39">
            <a:extLst>
              <a:ext uri="{FF2B5EF4-FFF2-40B4-BE49-F238E27FC236}">
                <a16:creationId xmlns:a16="http://schemas.microsoft.com/office/drawing/2014/main" id="{03555607-5CF4-4963-ACF9-848D4F1A4354}"/>
              </a:ext>
            </a:extLst>
          </p:cNvPr>
          <p:cNvSpPr/>
          <p:nvPr/>
        </p:nvSpPr>
        <p:spPr>
          <a:xfrm>
            <a:off x="1355443" y="4966073"/>
            <a:ext cx="9481111" cy="2948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Power PDF - </a:t>
            </a:r>
            <a:r>
              <a:rPr kumimoji="0" lang="en-GB" sz="1800" b="1" i="0" u="none" strike="noStrike" kern="1200" cap="none" spc="0" normalizeH="0" baseline="0" noProof="0" err="1">
                <a:ln>
                  <a:noFill/>
                </a:ln>
                <a:solidFill>
                  <a:srgbClr val="262626"/>
                </a:solidFill>
                <a:effectLst/>
                <a:uLnTx/>
                <a:uFillTx/>
                <a:latin typeface="Arial" panose="020B0604020202020204"/>
                <a:ea typeface="+mn-ea"/>
                <a:cs typeface="+mn-cs"/>
              </a:rPr>
              <a:t>SignDoc</a:t>
            </a:r>
            <a:endParaRPr kumimoji="0" lang="en-GB" sz="1800" b="1"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48D1F5B9-573F-E123-3A6B-2DDD0B4F8C98}"/>
              </a:ext>
            </a:extLst>
          </p:cNvPr>
          <p:cNvSpPr/>
          <p:nvPr/>
        </p:nvSpPr>
        <p:spPr>
          <a:xfrm>
            <a:off x="1352802" y="5283618"/>
            <a:ext cx="9468421" cy="29483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Mobility</a:t>
            </a:r>
          </a:p>
        </p:txBody>
      </p:sp>
      <p:sp>
        <p:nvSpPr>
          <p:cNvPr id="37" name="Rectangle 36">
            <a:extLst>
              <a:ext uri="{FF2B5EF4-FFF2-40B4-BE49-F238E27FC236}">
                <a16:creationId xmlns:a16="http://schemas.microsoft.com/office/drawing/2014/main" id="{29E471D7-C116-2782-E1A3-A7D3ADA9A652}"/>
              </a:ext>
            </a:extLst>
          </p:cNvPr>
          <p:cNvSpPr/>
          <p:nvPr/>
        </p:nvSpPr>
        <p:spPr>
          <a:xfrm>
            <a:off x="1357691" y="5611619"/>
            <a:ext cx="9468421" cy="29483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262626"/>
                </a:solidFill>
                <a:effectLst/>
                <a:uLnTx/>
                <a:uFillTx/>
                <a:latin typeface="Arial" panose="020B0604020202020204"/>
                <a:ea typeface="+mn-ea"/>
                <a:cs typeface="+mn-cs"/>
              </a:rPr>
              <a:t>Kofax OCR</a:t>
            </a: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 name="Arrow: Pentagon 3">
            <a:extLst>
              <a:ext uri="{FF2B5EF4-FFF2-40B4-BE49-F238E27FC236}">
                <a16:creationId xmlns:a16="http://schemas.microsoft.com/office/drawing/2014/main" id="{35728BAA-A95E-4BAB-BDCF-CF0C6D500CDA}"/>
              </a:ext>
            </a:extLst>
          </p:cNvPr>
          <p:cNvSpPr/>
          <p:nvPr/>
        </p:nvSpPr>
        <p:spPr>
          <a:xfrm>
            <a:off x="1352943" y="6128783"/>
            <a:ext cx="387047" cy="298706"/>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8" name="Arrow: Pentagon 27">
            <a:extLst>
              <a:ext uri="{FF2B5EF4-FFF2-40B4-BE49-F238E27FC236}">
                <a16:creationId xmlns:a16="http://schemas.microsoft.com/office/drawing/2014/main" id="{AE6F573F-6B79-4845-99B4-331C43385128}"/>
              </a:ext>
            </a:extLst>
          </p:cNvPr>
          <p:cNvSpPr/>
          <p:nvPr/>
        </p:nvSpPr>
        <p:spPr>
          <a:xfrm>
            <a:off x="4432267" y="6100096"/>
            <a:ext cx="387048" cy="298706"/>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0" name="Arrow: Pentagon 29">
            <a:extLst>
              <a:ext uri="{FF2B5EF4-FFF2-40B4-BE49-F238E27FC236}">
                <a16:creationId xmlns:a16="http://schemas.microsoft.com/office/drawing/2014/main" id="{6C1DA6E8-C311-4553-9616-3320F383FF83}"/>
              </a:ext>
            </a:extLst>
          </p:cNvPr>
          <p:cNvSpPr/>
          <p:nvPr/>
        </p:nvSpPr>
        <p:spPr>
          <a:xfrm>
            <a:off x="6550191" y="6107867"/>
            <a:ext cx="382846" cy="309927"/>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0E49F629-2F07-4E7F-96D0-ECCBEA187FA9}"/>
              </a:ext>
            </a:extLst>
          </p:cNvPr>
          <p:cNvSpPr txBox="1"/>
          <p:nvPr/>
        </p:nvSpPr>
        <p:spPr>
          <a:xfrm>
            <a:off x="1738666" y="6091323"/>
            <a:ext cx="20656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Office Automation</a:t>
            </a:r>
          </a:p>
        </p:txBody>
      </p:sp>
      <p:sp>
        <p:nvSpPr>
          <p:cNvPr id="39" name="TextBox 38">
            <a:extLst>
              <a:ext uri="{FF2B5EF4-FFF2-40B4-BE49-F238E27FC236}">
                <a16:creationId xmlns:a16="http://schemas.microsoft.com/office/drawing/2014/main" id="{335D79EA-F779-4252-A0E1-157806F2BEC7}"/>
              </a:ext>
            </a:extLst>
          </p:cNvPr>
          <p:cNvSpPr txBox="1"/>
          <p:nvPr/>
        </p:nvSpPr>
        <p:spPr>
          <a:xfrm>
            <a:off x="4817990" y="6072646"/>
            <a:ext cx="17066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AP Automation</a:t>
            </a:r>
          </a:p>
        </p:txBody>
      </p:sp>
      <p:sp>
        <p:nvSpPr>
          <p:cNvPr id="41" name="TextBox 40">
            <a:extLst>
              <a:ext uri="{FF2B5EF4-FFF2-40B4-BE49-F238E27FC236}">
                <a16:creationId xmlns:a16="http://schemas.microsoft.com/office/drawing/2014/main" id="{29595964-C571-4A45-ABCD-5749F72B699E}"/>
              </a:ext>
            </a:extLst>
          </p:cNvPr>
          <p:cNvSpPr txBox="1"/>
          <p:nvPr/>
        </p:nvSpPr>
        <p:spPr>
          <a:xfrm>
            <a:off x="6911659" y="6091886"/>
            <a:ext cx="23904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Arial" panose="020B0604020202020204"/>
                <a:ea typeface="+mn-ea"/>
                <a:cs typeface="+mn-cs"/>
              </a:rPr>
              <a:t>Intelligent Automation</a:t>
            </a:r>
          </a:p>
        </p:txBody>
      </p:sp>
      <p:sp>
        <p:nvSpPr>
          <p:cNvPr id="42" name="Arrow: Pentagon 41">
            <a:extLst>
              <a:ext uri="{FF2B5EF4-FFF2-40B4-BE49-F238E27FC236}">
                <a16:creationId xmlns:a16="http://schemas.microsoft.com/office/drawing/2014/main" id="{C9D8CF23-CBCB-4D47-B714-CD6F78042FA9}"/>
              </a:ext>
            </a:extLst>
          </p:cNvPr>
          <p:cNvSpPr/>
          <p:nvPr/>
        </p:nvSpPr>
        <p:spPr>
          <a:xfrm>
            <a:off x="3294712" y="2758427"/>
            <a:ext cx="5633511" cy="54271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Arial" panose="020B0604020202020204"/>
                <a:ea typeface="+mn-ea"/>
                <a:cs typeface="+mn-cs"/>
              </a:rPr>
              <a:t>                        Capture / Print / Workflow / Mobility</a:t>
            </a:r>
          </a:p>
        </p:txBody>
      </p:sp>
      <p:sp>
        <p:nvSpPr>
          <p:cNvPr id="43" name="Arrow: Pentagon 42">
            <a:extLst>
              <a:ext uri="{FF2B5EF4-FFF2-40B4-BE49-F238E27FC236}">
                <a16:creationId xmlns:a16="http://schemas.microsoft.com/office/drawing/2014/main" id="{D17909DC-5AD4-460C-B3BA-A1E245445675}"/>
              </a:ext>
            </a:extLst>
          </p:cNvPr>
          <p:cNvSpPr/>
          <p:nvPr/>
        </p:nvSpPr>
        <p:spPr>
          <a:xfrm>
            <a:off x="1367343" y="2123359"/>
            <a:ext cx="3064924" cy="499534"/>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9" name="Picture 28" descr="Logo&#10;&#10;Description automatically generated">
            <a:extLst>
              <a:ext uri="{FF2B5EF4-FFF2-40B4-BE49-F238E27FC236}">
                <a16:creationId xmlns:a16="http://schemas.microsoft.com/office/drawing/2014/main" id="{BB9CB95F-512B-42FA-A855-630EBADD3D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97252" y="2742197"/>
            <a:ext cx="1569110" cy="548640"/>
          </a:xfrm>
          <a:prstGeom prst="rect">
            <a:avLst/>
          </a:prstGeom>
        </p:spPr>
      </p:pic>
      <p:pic>
        <p:nvPicPr>
          <p:cNvPr id="26" name="Picture 2" descr="Printix">
            <a:extLst>
              <a:ext uri="{FF2B5EF4-FFF2-40B4-BE49-F238E27FC236}">
                <a16:creationId xmlns:a16="http://schemas.microsoft.com/office/drawing/2014/main" id="{D26685A1-6A8C-433E-84DC-C6BF47DEEE48}"/>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866745" y="2141860"/>
            <a:ext cx="1473355" cy="454071"/>
          </a:xfrm>
          <a:prstGeom prst="rect">
            <a:avLst/>
          </a:prstGeom>
          <a:solidFill>
            <a:schemeClr val="accent2"/>
          </a:solidFill>
        </p:spPr>
      </p:pic>
      <p:sp>
        <p:nvSpPr>
          <p:cNvPr id="44" name="Arrow: Pentagon 43">
            <a:extLst>
              <a:ext uri="{FF2B5EF4-FFF2-40B4-BE49-F238E27FC236}">
                <a16:creationId xmlns:a16="http://schemas.microsoft.com/office/drawing/2014/main" id="{B009BA67-9930-43E8-A24F-315F7585F395}"/>
              </a:ext>
            </a:extLst>
          </p:cNvPr>
          <p:cNvSpPr/>
          <p:nvPr/>
        </p:nvSpPr>
        <p:spPr>
          <a:xfrm>
            <a:off x="5187713" y="3428111"/>
            <a:ext cx="3740510" cy="490461"/>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panose="020B0604020202020204"/>
                <a:ea typeface="+mn-ea"/>
                <a:cs typeface="+mn-cs"/>
              </a:rPr>
              <a:t>Kofax AP Essentials / AP Agility</a:t>
            </a:r>
          </a:p>
        </p:txBody>
      </p:sp>
      <p:sp>
        <p:nvSpPr>
          <p:cNvPr id="45" name="Arrow: Pentagon 44">
            <a:extLst>
              <a:ext uri="{FF2B5EF4-FFF2-40B4-BE49-F238E27FC236}">
                <a16:creationId xmlns:a16="http://schemas.microsoft.com/office/drawing/2014/main" id="{8793B8BE-16D1-4702-83F2-B9CAAA1D21E5}"/>
              </a:ext>
            </a:extLst>
          </p:cNvPr>
          <p:cNvSpPr/>
          <p:nvPr/>
        </p:nvSpPr>
        <p:spPr>
          <a:xfrm>
            <a:off x="5187712" y="4038174"/>
            <a:ext cx="5633511" cy="490461"/>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Kofax TotalAgility / RPA / Insight / Mobility</a:t>
            </a:r>
          </a:p>
        </p:txBody>
      </p:sp>
    </p:spTree>
    <p:custDataLst>
      <p:tags r:id="rId1"/>
    </p:custDataLst>
    <p:extLst>
      <p:ext uri="{BB962C8B-B14F-4D97-AF65-F5344CB8AC3E}">
        <p14:creationId xmlns:p14="http://schemas.microsoft.com/office/powerpoint/2010/main" val="281287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B1C29B-1D77-A844-B79A-51F1643F9530}"/>
              </a:ext>
            </a:extLst>
          </p:cNvPr>
          <p:cNvGrpSpPr/>
          <p:nvPr/>
        </p:nvGrpSpPr>
        <p:grpSpPr>
          <a:xfrm>
            <a:off x="1739348" y="2505670"/>
            <a:ext cx="3091069" cy="1006140"/>
            <a:chOff x="1739348" y="2505670"/>
            <a:chExt cx="3091069" cy="1006140"/>
          </a:xfrm>
        </p:grpSpPr>
        <p:sp>
          <p:nvSpPr>
            <p:cNvPr id="26" name="TextBox 25">
              <a:extLst>
                <a:ext uri="{FF2B5EF4-FFF2-40B4-BE49-F238E27FC236}">
                  <a16:creationId xmlns:a16="http://schemas.microsoft.com/office/drawing/2014/main" id="{81761B75-EBC2-5A4D-BEE8-CADCFBAD1C84}"/>
                </a:ext>
              </a:extLst>
            </p:cNvPr>
            <p:cNvSpPr txBox="1"/>
            <p:nvPr/>
          </p:nvSpPr>
          <p:spPr>
            <a:xfrm>
              <a:off x="1958565" y="2505670"/>
              <a:ext cx="265263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262626">
                      <a:lumMod val="75000"/>
                      <a:lumOff val="25000"/>
                    </a:srgbClr>
                  </a:solidFill>
                  <a:effectLst/>
                  <a:uLnTx/>
                  <a:uFillTx/>
                  <a:latin typeface="Arial" panose="020B0604020202020204"/>
                  <a:ea typeface="+mn-ea"/>
                  <a:cs typeface="+mn-cs"/>
                </a:rPr>
                <a:t>2018</a:t>
              </a:r>
            </a:p>
          </p:txBody>
        </p:sp>
        <p:cxnSp>
          <p:nvCxnSpPr>
            <p:cNvPr id="11" name="Straight Connector 10">
              <a:extLst>
                <a:ext uri="{FF2B5EF4-FFF2-40B4-BE49-F238E27FC236}">
                  <a16:creationId xmlns:a16="http://schemas.microsoft.com/office/drawing/2014/main" id="{629DB394-9100-854B-B88F-8A88E1ABBCA0}"/>
                </a:ext>
              </a:extLst>
            </p:cNvPr>
            <p:cNvCxnSpPr>
              <a:cxnSpLocks/>
            </p:cNvCxnSpPr>
            <p:nvPr/>
          </p:nvCxnSpPr>
          <p:spPr>
            <a:xfrm>
              <a:off x="1739348" y="3511810"/>
              <a:ext cx="3091069"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5">
            <a:extLst>
              <a:ext uri="{FF2B5EF4-FFF2-40B4-BE49-F238E27FC236}">
                <a16:creationId xmlns:a16="http://schemas.microsoft.com/office/drawing/2014/main" id="{A86E89FC-94D6-9B47-BDB1-49D0675B4CF4}"/>
              </a:ext>
            </a:extLst>
          </p:cNvPr>
          <p:cNvSpPr txBox="1">
            <a:spLocks/>
          </p:cNvSpPr>
          <p:nvPr/>
        </p:nvSpPr>
        <p:spPr>
          <a:xfrm>
            <a:off x="1649895" y="3846138"/>
            <a:ext cx="4880113" cy="9233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Capture-Oriented Disparate Solutions</a:t>
            </a:r>
          </a:p>
        </p:txBody>
      </p:sp>
      <p:grpSp>
        <p:nvGrpSpPr>
          <p:cNvPr id="5" name="Group 4">
            <a:extLst>
              <a:ext uri="{FF2B5EF4-FFF2-40B4-BE49-F238E27FC236}">
                <a16:creationId xmlns:a16="http://schemas.microsoft.com/office/drawing/2014/main" id="{10FBAD2C-EA31-F448-9DB2-91F040C51796}"/>
              </a:ext>
            </a:extLst>
          </p:cNvPr>
          <p:cNvGrpSpPr/>
          <p:nvPr/>
        </p:nvGrpSpPr>
        <p:grpSpPr>
          <a:xfrm>
            <a:off x="6829396" y="2505670"/>
            <a:ext cx="3623255" cy="1006140"/>
            <a:chOff x="6829396" y="2505670"/>
            <a:chExt cx="3623255" cy="1006140"/>
          </a:xfrm>
        </p:grpSpPr>
        <p:sp>
          <p:nvSpPr>
            <p:cNvPr id="18" name="TextBox 17">
              <a:extLst>
                <a:ext uri="{FF2B5EF4-FFF2-40B4-BE49-F238E27FC236}">
                  <a16:creationId xmlns:a16="http://schemas.microsoft.com/office/drawing/2014/main" id="{70A82E8A-D70E-2745-8B1B-D740B9025ABE}"/>
                </a:ext>
              </a:extLst>
            </p:cNvPr>
            <p:cNvSpPr txBox="1"/>
            <p:nvPr/>
          </p:nvSpPr>
          <p:spPr>
            <a:xfrm>
              <a:off x="6879090" y="2505670"/>
              <a:ext cx="357356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262626">
                      <a:lumMod val="75000"/>
                      <a:lumOff val="25000"/>
                    </a:srgbClr>
                  </a:solidFill>
                  <a:effectLst/>
                  <a:uLnTx/>
                  <a:uFillTx/>
                  <a:latin typeface="Arial" panose="020B0604020202020204"/>
                  <a:ea typeface="+mn-ea"/>
                  <a:cs typeface="+mn-cs"/>
                </a:rPr>
                <a:t>Today</a:t>
              </a:r>
            </a:p>
          </p:txBody>
        </p:sp>
        <p:cxnSp>
          <p:nvCxnSpPr>
            <p:cNvPr id="19" name="Straight Connector 18">
              <a:extLst>
                <a:ext uri="{FF2B5EF4-FFF2-40B4-BE49-F238E27FC236}">
                  <a16:creationId xmlns:a16="http://schemas.microsoft.com/office/drawing/2014/main" id="{AE1A4584-7BFE-6443-B787-B6068AB241F4}"/>
                </a:ext>
              </a:extLst>
            </p:cNvPr>
            <p:cNvCxnSpPr>
              <a:cxnSpLocks/>
            </p:cNvCxnSpPr>
            <p:nvPr/>
          </p:nvCxnSpPr>
          <p:spPr>
            <a:xfrm>
              <a:off x="6829396" y="3511810"/>
              <a:ext cx="3578086"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2" name="Title 4">
            <a:extLst>
              <a:ext uri="{FF2B5EF4-FFF2-40B4-BE49-F238E27FC236}">
                <a16:creationId xmlns:a16="http://schemas.microsoft.com/office/drawing/2014/main" id="{F3F0BFEF-58CB-E54C-884F-93076792F4A1}"/>
              </a:ext>
            </a:extLst>
          </p:cNvPr>
          <p:cNvSpPr>
            <a:spLocks noGrp="1"/>
          </p:cNvSpPr>
          <p:nvPr>
            <p:ph type="title"/>
          </p:nvPr>
        </p:nvSpPr>
        <p:spPr>
          <a:xfrm>
            <a:off x="140658" y="253581"/>
            <a:ext cx="12253838" cy="1401465"/>
          </a:xfrm>
        </p:spPr>
        <p:txBody>
          <a:bodyPr/>
          <a:lstStyle/>
          <a:p>
            <a:pPr algn="ctr"/>
            <a:r>
              <a:rPr lang="en-US" sz="3600"/>
              <a:t>We Continue to Execute the </a:t>
            </a:r>
            <a:br>
              <a:rPr lang="en-US" sz="3600"/>
            </a:br>
            <a:r>
              <a:rPr lang="en-US" sz="3600"/>
              <a:t>Intelligent Automation Strategy we crafted in 2018</a:t>
            </a:r>
          </a:p>
        </p:txBody>
      </p:sp>
      <p:sp>
        <p:nvSpPr>
          <p:cNvPr id="13" name="Text Placeholder 5">
            <a:extLst>
              <a:ext uri="{FF2B5EF4-FFF2-40B4-BE49-F238E27FC236}">
                <a16:creationId xmlns:a16="http://schemas.microsoft.com/office/drawing/2014/main" id="{4E341EBE-6893-2748-9715-5FB23B070621}"/>
              </a:ext>
            </a:extLst>
          </p:cNvPr>
          <p:cNvSpPr txBox="1">
            <a:spLocks/>
          </p:cNvSpPr>
          <p:nvPr/>
        </p:nvSpPr>
        <p:spPr>
          <a:xfrm>
            <a:off x="1649895" y="4740692"/>
            <a:ext cx="4880113" cy="6758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On-Premise Software</a:t>
            </a:r>
          </a:p>
        </p:txBody>
      </p:sp>
      <p:sp>
        <p:nvSpPr>
          <p:cNvPr id="14" name="Text Placeholder 5">
            <a:extLst>
              <a:ext uri="{FF2B5EF4-FFF2-40B4-BE49-F238E27FC236}">
                <a16:creationId xmlns:a16="http://schemas.microsoft.com/office/drawing/2014/main" id="{5DEB09AB-F2B5-6B4D-BABE-419CE7DFF8DF}"/>
              </a:ext>
            </a:extLst>
          </p:cNvPr>
          <p:cNvSpPr txBox="1">
            <a:spLocks/>
          </p:cNvSpPr>
          <p:nvPr/>
        </p:nvSpPr>
        <p:spPr>
          <a:xfrm>
            <a:off x="1649895" y="5417946"/>
            <a:ext cx="4880113" cy="67583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Perpetual Licensing Focus </a:t>
            </a:r>
          </a:p>
        </p:txBody>
      </p:sp>
      <p:sp>
        <p:nvSpPr>
          <p:cNvPr id="15" name="Text Placeholder 5">
            <a:extLst>
              <a:ext uri="{FF2B5EF4-FFF2-40B4-BE49-F238E27FC236}">
                <a16:creationId xmlns:a16="http://schemas.microsoft.com/office/drawing/2014/main" id="{19EC5E8A-DB62-1240-90C7-AE20E9452B0A}"/>
              </a:ext>
            </a:extLst>
          </p:cNvPr>
          <p:cNvSpPr txBox="1">
            <a:spLocks/>
          </p:cNvSpPr>
          <p:nvPr/>
        </p:nvSpPr>
        <p:spPr>
          <a:xfrm>
            <a:off x="6576390" y="3846138"/>
            <a:ext cx="4880113" cy="923330"/>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dirty="0" err="1">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Hyperautomation</a:t>
            </a:r>
            <a:r>
              <a:rPr kumimoji="0" lang="en-US" sz="2200" b="0" i="0" u="none" strike="noStrike" kern="1200" cap="none" spc="0" normalizeH="0" baseline="0" noProof="0" dirty="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 Platform </a:t>
            </a:r>
            <a:br>
              <a:rPr kumimoji="0" lang="en-US" sz="2200" b="0" i="0" u="none" strike="noStrike" kern="1200" cap="none" spc="0" normalizeH="0" baseline="0" noProof="0" dirty="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br>
            <a:r>
              <a:rPr kumimoji="0" lang="en-US" sz="2200" b="0" i="0" u="none" strike="noStrike" kern="1200" cap="none" spc="0" normalizeH="0" baseline="0" noProof="0" dirty="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&amp; Ecosystem</a:t>
            </a:r>
          </a:p>
        </p:txBody>
      </p:sp>
      <p:sp>
        <p:nvSpPr>
          <p:cNvPr id="20" name="Text Placeholder 5">
            <a:extLst>
              <a:ext uri="{FF2B5EF4-FFF2-40B4-BE49-F238E27FC236}">
                <a16:creationId xmlns:a16="http://schemas.microsoft.com/office/drawing/2014/main" id="{7A69175F-91A4-9345-A896-01015E708C84}"/>
              </a:ext>
            </a:extLst>
          </p:cNvPr>
          <p:cNvSpPr txBox="1">
            <a:spLocks/>
          </p:cNvSpPr>
          <p:nvPr/>
        </p:nvSpPr>
        <p:spPr>
          <a:xfrm>
            <a:off x="6576390" y="4740692"/>
            <a:ext cx="4880113" cy="594443"/>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Cloud-Choice </a:t>
            </a:r>
            <a:r>
              <a:rPr kumimoji="0" lang="en-US" sz="2200" b="0" i="0" u="none" strike="noStrike" kern="1200" cap="none" spc="0" normalizeH="0" baseline="0" noProof="0" dirty="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 Private and Public</a:t>
            </a:r>
          </a:p>
        </p:txBody>
      </p:sp>
      <p:sp>
        <p:nvSpPr>
          <p:cNvPr id="21" name="Text Placeholder 5">
            <a:extLst>
              <a:ext uri="{FF2B5EF4-FFF2-40B4-BE49-F238E27FC236}">
                <a16:creationId xmlns:a16="http://schemas.microsoft.com/office/drawing/2014/main" id="{D8EEDDE7-6723-2745-8411-463578401524}"/>
              </a:ext>
            </a:extLst>
          </p:cNvPr>
          <p:cNvSpPr txBox="1">
            <a:spLocks/>
          </p:cNvSpPr>
          <p:nvPr/>
        </p:nvSpPr>
        <p:spPr>
          <a:xfrm>
            <a:off x="6576390" y="5417946"/>
            <a:ext cx="4880113" cy="92333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274320" marR="0" lvl="0" indent="-228600" algn="l" defTabSz="914400" rtl="0" eaLnBrk="1" fontAlgn="auto" latinLnBrk="0" hangingPunct="1">
              <a:lnSpc>
                <a:spcPct val="110000"/>
              </a:lnSpc>
              <a:spcBef>
                <a:spcPts val="1200"/>
              </a:spcBef>
              <a:spcAft>
                <a:spcPts val="0"/>
              </a:spcAft>
              <a:buClr>
                <a:srgbClr val="FFC600"/>
              </a:buClr>
              <a:buSzTx/>
              <a:buFont typeface="Arial" panose="020B0604020202020204" pitchFamily="34" charset="0"/>
              <a:buChar char="•"/>
              <a:tabLst/>
              <a:defRPr/>
            </a:pPr>
            <a:r>
              <a:rPr kumimoji="0" lang="en-US" sz="2200" b="0" i="0" u="none" strike="noStrike" kern="1200" cap="none" spc="0" normalizeH="0" baseline="0" noProof="0">
                <a:ln>
                  <a:noFill/>
                </a:ln>
                <a:solidFill>
                  <a:srgbClr val="262626">
                    <a:lumMod val="90000"/>
                    <a:lumOff val="10000"/>
                  </a:srgbClr>
                </a:solidFill>
                <a:effectLst/>
                <a:uLnTx/>
                <a:uFillTx/>
                <a:latin typeface="Arial" panose="020B0604020202020204" pitchFamily="34" charset="0"/>
                <a:ea typeface="+mn-ea"/>
                <a:cs typeface="Arial" panose="020B0604020202020204" pitchFamily="34" charset="0"/>
              </a:rPr>
              <a:t>Recurring Revenue Focus</a:t>
            </a:r>
          </a:p>
        </p:txBody>
      </p:sp>
    </p:spTree>
    <p:custDataLst>
      <p:tags r:id="rId1"/>
    </p:custDataLst>
    <p:extLst>
      <p:ext uri="{BB962C8B-B14F-4D97-AF65-F5344CB8AC3E}">
        <p14:creationId xmlns:p14="http://schemas.microsoft.com/office/powerpoint/2010/main" val="3831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par>
                                <p:cTn id="16" presetID="9" presetClass="emph" presetSubtype="0" grpId="1" nodeType="withEffect">
                                  <p:stCondLst>
                                    <p:cond delay="0"/>
                                  </p:stCondLst>
                                  <p:childTnLst>
                                    <p:set>
                                      <p:cBhvr>
                                        <p:cTn id="17" dur="indefinite"/>
                                        <p:tgtEl>
                                          <p:spTgt spid="16"/>
                                        </p:tgtEl>
                                        <p:attrNameLst>
                                          <p:attrName>style.opacity</p:attrName>
                                        </p:attrNameLst>
                                      </p:cBhvr>
                                      <p:to>
                                        <p:strVal val="0.5"/>
                                      </p:to>
                                    </p:set>
                                    <p:animEffect filter="image" prLst="opacity: 0.5">
                                      <p:cBhvr rctx="IE">
                                        <p:cTn id="18" dur="indefinite"/>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1" nodeType="withEffect">
                                  <p:stCondLst>
                                    <p:cond delay="0"/>
                                  </p:stCondLst>
                                  <p:childTnLst>
                                    <p:set>
                                      <p:cBhvr>
                                        <p:cTn id="33" dur="indefinite"/>
                                        <p:tgtEl>
                                          <p:spTgt spid="13"/>
                                        </p:tgtEl>
                                        <p:attrNameLst>
                                          <p:attrName>style.opacity</p:attrName>
                                        </p:attrNameLst>
                                      </p:cBhvr>
                                      <p:to>
                                        <p:strVal val="0.5"/>
                                      </p:to>
                                    </p:set>
                                    <p:animEffect filter="image" prLst="opacity: 0.5">
                                      <p:cBhvr rctx="IE">
                                        <p:cTn id="34" dur="indefinite"/>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3" grpId="0"/>
      <p:bldP spid="13" grpId="1"/>
      <p:bldP spid="14" grpId="0"/>
      <p:bldP spid="15" grpId="0"/>
      <p:bldP spid="15" grpId="1"/>
      <p:bldP spid="20" grpId="0"/>
      <p:bldP spid="20" grpId="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D8BE843-21BF-1F42-9C92-49FCB466E25A}"/>
              </a:ext>
            </a:extLst>
          </p:cNvPr>
          <p:cNvSpPr/>
          <p:nvPr/>
        </p:nvSpPr>
        <p:spPr>
          <a:xfrm>
            <a:off x="320656" y="2961564"/>
            <a:ext cx="11577046" cy="3152584"/>
          </a:xfrm>
          <a:prstGeom prst="rect">
            <a:avLst/>
          </a:prstGeom>
          <a:solidFill>
            <a:schemeClr val="bg1">
              <a:lumMod val="95000"/>
              <a:alpha val="78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1" name="Picture 110">
            <a:extLst>
              <a:ext uri="{FF2B5EF4-FFF2-40B4-BE49-F238E27FC236}">
                <a16:creationId xmlns:a16="http://schemas.microsoft.com/office/drawing/2014/main" id="{295B9E66-5212-C741-96C9-0110C96994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27541" y="3700640"/>
            <a:ext cx="2514404" cy="1034606"/>
          </a:xfrm>
          <a:prstGeom prst="rect">
            <a:avLst/>
          </a:prstGeom>
        </p:spPr>
      </p:pic>
      <p:sp>
        <p:nvSpPr>
          <p:cNvPr id="125" name="Rectangle 124">
            <a:extLst>
              <a:ext uri="{FF2B5EF4-FFF2-40B4-BE49-F238E27FC236}">
                <a16:creationId xmlns:a16="http://schemas.microsoft.com/office/drawing/2014/main" id="{F53F01AB-82D4-4049-81F8-E7F8BC9A46BE}"/>
              </a:ext>
            </a:extLst>
          </p:cNvPr>
          <p:cNvSpPr/>
          <p:nvPr/>
        </p:nvSpPr>
        <p:spPr>
          <a:xfrm>
            <a:off x="6156960" y="2532484"/>
            <a:ext cx="5740742" cy="533764"/>
          </a:xfrm>
          <a:prstGeom prst="rect">
            <a:avLst/>
          </a:prstGeom>
          <a:solidFill>
            <a:schemeClr val="tx1">
              <a:lumMod val="90000"/>
              <a:lumOff val="10000"/>
            </a:schemeClr>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Print Automation  </a:t>
            </a:r>
          </a:p>
        </p:txBody>
      </p:sp>
      <p:sp>
        <p:nvSpPr>
          <p:cNvPr id="128" name="Rectangle 127">
            <a:extLst>
              <a:ext uri="{FF2B5EF4-FFF2-40B4-BE49-F238E27FC236}">
                <a16:creationId xmlns:a16="http://schemas.microsoft.com/office/drawing/2014/main" id="{5222B1A6-8286-AC42-B7DB-AFE83116CE1B}"/>
              </a:ext>
            </a:extLst>
          </p:cNvPr>
          <p:cNvSpPr/>
          <p:nvPr/>
        </p:nvSpPr>
        <p:spPr>
          <a:xfrm>
            <a:off x="6535422" y="3276341"/>
            <a:ext cx="2726769"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Print Infrastructure &amp;           Management Platforms</a:t>
            </a:r>
          </a:p>
        </p:txBody>
      </p:sp>
      <p:sp>
        <p:nvSpPr>
          <p:cNvPr id="129" name="Rectangle 128">
            <a:extLst>
              <a:ext uri="{FF2B5EF4-FFF2-40B4-BE49-F238E27FC236}">
                <a16:creationId xmlns:a16="http://schemas.microsoft.com/office/drawing/2014/main" id="{9941EE62-4D28-344C-8E4F-448471B3242B}"/>
              </a:ext>
            </a:extLst>
          </p:cNvPr>
          <p:cNvSpPr/>
          <p:nvPr/>
        </p:nvSpPr>
        <p:spPr>
          <a:xfrm>
            <a:off x="9177484"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Productivity Solutions</a:t>
            </a:r>
          </a:p>
        </p:txBody>
      </p:sp>
      <p:pic>
        <p:nvPicPr>
          <p:cNvPr id="20" name="Picture 19" descr="Logo&#10;&#10;Description automatically generated">
            <a:extLst>
              <a:ext uri="{FF2B5EF4-FFF2-40B4-BE49-F238E27FC236}">
                <a16:creationId xmlns:a16="http://schemas.microsoft.com/office/drawing/2014/main" id="{202954E8-601F-9F42-BF16-F282213F2B20}"/>
              </a:ext>
            </a:extLst>
          </p:cNvPr>
          <p:cNvPicPr>
            <a:picLocks noChangeAspect="1"/>
          </p:cNvPicPr>
          <p:nvPr/>
        </p:nvPicPr>
        <p:blipFill rotWithShape="1">
          <a:blip r:embed="rId5">
            <a:extLst>
              <a:ext uri="{28A0092B-C50C-407E-A947-70E740481C1C}">
                <a14:useLocalDpi xmlns:a14="http://schemas.microsoft.com/office/drawing/2010/main" val="0"/>
              </a:ext>
            </a:extLst>
          </a:blip>
          <a:srcRect l="16569" t="18005" r="16264" b="17527"/>
          <a:stretch/>
        </p:blipFill>
        <p:spPr>
          <a:xfrm>
            <a:off x="7091383" y="4694408"/>
            <a:ext cx="1479179" cy="1419739"/>
          </a:xfrm>
          <a:prstGeom prst="rect">
            <a:avLst/>
          </a:prstGeom>
        </p:spPr>
      </p:pic>
      <p:sp>
        <p:nvSpPr>
          <p:cNvPr id="124" name="Rectangle 123">
            <a:extLst>
              <a:ext uri="{FF2B5EF4-FFF2-40B4-BE49-F238E27FC236}">
                <a16:creationId xmlns:a16="http://schemas.microsoft.com/office/drawing/2014/main" id="{22579798-5637-5545-9727-21116D6DE1A1}"/>
              </a:ext>
            </a:extLst>
          </p:cNvPr>
          <p:cNvSpPr/>
          <p:nvPr/>
        </p:nvSpPr>
        <p:spPr>
          <a:xfrm>
            <a:off x="320656" y="2532484"/>
            <a:ext cx="5836304" cy="533764"/>
          </a:xfrm>
          <a:prstGeom prst="rect">
            <a:avLst/>
          </a:prstGeom>
          <a:solidFill>
            <a:srgbClr val="00558C"/>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Intelligent Automation  </a:t>
            </a:r>
          </a:p>
        </p:txBody>
      </p:sp>
      <p:sp>
        <p:nvSpPr>
          <p:cNvPr id="126" name="Rectangle 125">
            <a:extLst>
              <a:ext uri="{FF2B5EF4-FFF2-40B4-BE49-F238E27FC236}">
                <a16:creationId xmlns:a16="http://schemas.microsoft.com/office/drawing/2014/main" id="{549D96BA-A928-E249-BD5F-96E623B23AFF}"/>
              </a:ext>
            </a:extLst>
          </p:cNvPr>
          <p:cNvSpPr/>
          <p:nvPr/>
        </p:nvSpPr>
        <p:spPr>
          <a:xfrm>
            <a:off x="493469"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Intelligent Automation Platform</a:t>
            </a:r>
          </a:p>
        </p:txBody>
      </p:sp>
      <p:sp>
        <p:nvSpPr>
          <p:cNvPr id="127" name="Rectangle 126">
            <a:extLst>
              <a:ext uri="{FF2B5EF4-FFF2-40B4-BE49-F238E27FC236}">
                <a16:creationId xmlns:a16="http://schemas.microsoft.com/office/drawing/2014/main" id="{506C2E9C-DF37-8C4C-BD8F-F76C0CC7A6F6}"/>
              </a:ext>
            </a:extLst>
          </p:cNvPr>
          <p:cNvSpPr/>
          <p:nvPr/>
        </p:nvSpPr>
        <p:spPr>
          <a:xfrm>
            <a:off x="3391930"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Accounts Payable Solutions</a:t>
            </a:r>
          </a:p>
        </p:txBody>
      </p:sp>
      <p:pic>
        <p:nvPicPr>
          <p:cNvPr id="16" name="Picture 15" descr="Diagram&#10;&#10;Description automatically generated">
            <a:extLst>
              <a:ext uri="{FF2B5EF4-FFF2-40B4-BE49-F238E27FC236}">
                <a16:creationId xmlns:a16="http://schemas.microsoft.com/office/drawing/2014/main" id="{5D1B2CF9-CB1E-004F-AB93-166A3CEA0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7814" y="3464418"/>
            <a:ext cx="2294128" cy="2506127"/>
          </a:xfrm>
          <a:prstGeom prst="rect">
            <a:avLst/>
          </a:prstGeom>
        </p:spPr>
      </p:pic>
      <p:pic>
        <p:nvPicPr>
          <p:cNvPr id="18" name="Picture 17" descr="Diagram&#10;&#10;Description automatically generated">
            <a:extLst>
              <a:ext uri="{FF2B5EF4-FFF2-40B4-BE49-F238E27FC236}">
                <a16:creationId xmlns:a16="http://schemas.microsoft.com/office/drawing/2014/main" id="{0D223620-B7CB-1E44-BADC-D19124F9DE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229" y="3456401"/>
            <a:ext cx="2294128" cy="2506127"/>
          </a:xfrm>
          <a:prstGeom prst="rect">
            <a:avLst/>
          </a:prstGeom>
        </p:spPr>
      </p:pic>
      <p:sp>
        <p:nvSpPr>
          <p:cNvPr id="7" name="Title 3">
            <a:extLst>
              <a:ext uri="{FF2B5EF4-FFF2-40B4-BE49-F238E27FC236}">
                <a16:creationId xmlns:a16="http://schemas.microsoft.com/office/drawing/2014/main" id="{163974E4-2B10-C74B-85CE-A80FC10581E6}"/>
              </a:ext>
            </a:extLst>
          </p:cNvPr>
          <p:cNvSpPr>
            <a:spLocks noGrp="1"/>
          </p:cNvSpPr>
          <p:nvPr>
            <p:ph type="title"/>
          </p:nvPr>
        </p:nvSpPr>
        <p:spPr/>
        <p:txBody>
          <a:bodyPr/>
          <a:lstStyle/>
          <a:p>
            <a:pPr algn="ctr"/>
            <a:r>
              <a:rPr lang="en-US" sz="3600" b="0">
                <a:latin typeface="Arial"/>
                <a:cs typeface="Arial"/>
              </a:rPr>
              <a:t>Our Automation Portfolio digitally transforms                        Content-Intensive Workflows…</a:t>
            </a:r>
            <a:br>
              <a:rPr lang="en-US" sz="3600" b="0">
                <a:latin typeface="Arial"/>
                <a:cs typeface="Arial"/>
              </a:rPr>
            </a:br>
            <a:r>
              <a:rPr lang="en-US" sz="3600" i="1">
                <a:latin typeface="Arial"/>
                <a:cs typeface="Arial"/>
              </a:rPr>
              <a:t>and differentiates us from the Competition</a:t>
            </a:r>
            <a:br>
              <a:rPr lang="en-US" sz="3600"/>
            </a:br>
            <a:endParaRPr lang="en-US" sz="3600" b="0" i="1">
              <a:solidFill>
                <a:schemeClr val="accent4"/>
              </a:solidFill>
              <a:latin typeface="Arial"/>
              <a:cs typeface="Arial"/>
            </a:endParaRPr>
          </a:p>
        </p:txBody>
      </p:sp>
      <p:sp>
        <p:nvSpPr>
          <p:cNvPr id="3" name="Text Placeholder 2">
            <a:extLst>
              <a:ext uri="{FF2B5EF4-FFF2-40B4-BE49-F238E27FC236}">
                <a16:creationId xmlns:a16="http://schemas.microsoft.com/office/drawing/2014/main" id="{B3840812-EF11-37D5-090B-92432733E3F0}"/>
              </a:ext>
            </a:extLst>
          </p:cNvPr>
          <p:cNvSpPr>
            <a:spLocks noGrp="1"/>
          </p:cNvSpPr>
          <p:nvPr>
            <p:ph type="body" sz="quarter" idx="15"/>
          </p:nvPr>
        </p:nvSpPr>
        <p:spPr/>
        <p:txBody>
          <a:bodyPr/>
          <a:lstStyle/>
          <a:p>
            <a:endParaRPr lang="en-US"/>
          </a:p>
        </p:txBody>
      </p:sp>
      <p:pic>
        <p:nvPicPr>
          <p:cNvPr id="22" name="Picture 21" descr="A picture containing text, invertebrate, worm&#10;&#10;Description automatically generated">
            <a:extLst>
              <a:ext uri="{FF2B5EF4-FFF2-40B4-BE49-F238E27FC236}">
                <a16:creationId xmlns:a16="http://schemas.microsoft.com/office/drawing/2014/main" id="{545C1059-D93C-0947-9AB7-04DE51A4BF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7961" y="5003387"/>
            <a:ext cx="920476" cy="920476"/>
          </a:xfrm>
          <a:prstGeom prst="rect">
            <a:avLst/>
          </a:prstGeom>
        </p:spPr>
      </p:pic>
      <p:pic>
        <p:nvPicPr>
          <p:cNvPr id="24" name="Picture 23" descr="A picture containing text, invertebrate&#10;&#10;Description automatically generated">
            <a:extLst>
              <a:ext uri="{FF2B5EF4-FFF2-40B4-BE49-F238E27FC236}">
                <a16:creationId xmlns:a16="http://schemas.microsoft.com/office/drawing/2014/main" id="{3D131820-C8FF-F841-BF78-039D5DB43E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4448" y="3773932"/>
            <a:ext cx="920476" cy="920476"/>
          </a:xfrm>
          <a:prstGeom prst="rect">
            <a:avLst/>
          </a:prstGeom>
        </p:spPr>
      </p:pic>
      <p:sp>
        <p:nvSpPr>
          <p:cNvPr id="17" name="Rectangle 16">
            <a:extLst>
              <a:ext uri="{FF2B5EF4-FFF2-40B4-BE49-F238E27FC236}">
                <a16:creationId xmlns:a16="http://schemas.microsoft.com/office/drawing/2014/main" id="{9F338332-7EB0-3647-81CA-AA8806678853}"/>
              </a:ext>
            </a:extLst>
          </p:cNvPr>
          <p:cNvSpPr/>
          <p:nvPr/>
        </p:nvSpPr>
        <p:spPr>
          <a:xfrm>
            <a:off x="320656" y="2077304"/>
            <a:ext cx="11577045" cy="533764"/>
          </a:xfrm>
          <a:prstGeom prst="rect">
            <a:avLst/>
          </a:prstGeom>
          <a:solidFill>
            <a:schemeClr val="accent4"/>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Kofax Automation  </a:t>
            </a:r>
          </a:p>
        </p:txBody>
      </p:sp>
      <p:grpSp>
        <p:nvGrpSpPr>
          <p:cNvPr id="19" name="Group 18">
            <a:extLst>
              <a:ext uri="{FF2B5EF4-FFF2-40B4-BE49-F238E27FC236}">
                <a16:creationId xmlns:a16="http://schemas.microsoft.com/office/drawing/2014/main" id="{99BCE559-8FED-7E67-6C40-833192A41D2A}"/>
              </a:ext>
            </a:extLst>
          </p:cNvPr>
          <p:cNvGrpSpPr/>
          <p:nvPr/>
        </p:nvGrpSpPr>
        <p:grpSpPr>
          <a:xfrm>
            <a:off x="4010429" y="5752371"/>
            <a:ext cx="2884847" cy="980059"/>
            <a:chOff x="3198297" y="5752371"/>
            <a:chExt cx="2884847" cy="980059"/>
          </a:xfrm>
        </p:grpSpPr>
        <p:pic>
          <p:nvPicPr>
            <p:cNvPr id="21" name="Picture 20">
              <a:extLst>
                <a:ext uri="{FF2B5EF4-FFF2-40B4-BE49-F238E27FC236}">
                  <a16:creationId xmlns:a16="http://schemas.microsoft.com/office/drawing/2014/main" id="{51B09253-4241-D536-6762-1EC37E447FBE}"/>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198297" y="5752371"/>
              <a:ext cx="1525711" cy="897477"/>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139555C7-3F7E-47D0-E4DD-768C5F66185D}"/>
                </a:ext>
              </a:extLst>
            </p:cNvPr>
            <p:cNvSpPr txBox="1"/>
            <p:nvPr/>
          </p:nvSpPr>
          <p:spPr>
            <a:xfrm>
              <a:off x="4702752" y="5809100"/>
              <a:ext cx="1380392" cy="923330"/>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rPr>
                <a:t>a global B2B e-invoicing network </a:t>
              </a:r>
              <a:endParaRPr lang="en-GB" dirty="0"/>
            </a:p>
          </p:txBody>
        </p:sp>
      </p:grpSp>
    </p:spTree>
    <p:custDataLst>
      <p:tags r:id="rId1"/>
    </p:custDataLst>
    <p:extLst>
      <p:ext uri="{BB962C8B-B14F-4D97-AF65-F5344CB8AC3E}">
        <p14:creationId xmlns:p14="http://schemas.microsoft.com/office/powerpoint/2010/main" val="10691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a:extLst>
              <a:ext uri="{FF2B5EF4-FFF2-40B4-BE49-F238E27FC236}">
                <a16:creationId xmlns:a16="http://schemas.microsoft.com/office/drawing/2014/main" id="{13E7B6A1-0F99-4418-9DB8-12DC0DDC0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555659">
            <a:off x="2077644" y="3516212"/>
            <a:ext cx="1376514" cy="273351"/>
          </a:xfrm>
          <a:prstGeom prst="rect">
            <a:avLst/>
          </a:prstGeom>
        </p:spPr>
      </p:pic>
      <p:grpSp>
        <p:nvGrpSpPr>
          <p:cNvPr id="80" name="Group 79">
            <a:extLst>
              <a:ext uri="{FF2B5EF4-FFF2-40B4-BE49-F238E27FC236}">
                <a16:creationId xmlns:a16="http://schemas.microsoft.com/office/drawing/2014/main" id="{0B5470DF-8C61-44A4-8CE8-98CE925C074E}"/>
              </a:ext>
            </a:extLst>
          </p:cNvPr>
          <p:cNvGrpSpPr/>
          <p:nvPr/>
        </p:nvGrpSpPr>
        <p:grpSpPr>
          <a:xfrm>
            <a:off x="899160" y="2184400"/>
            <a:ext cx="3774440" cy="3743960"/>
            <a:chOff x="933376" y="2198699"/>
            <a:chExt cx="3692055" cy="3678477"/>
          </a:xfrm>
        </p:grpSpPr>
        <p:grpSp>
          <p:nvGrpSpPr>
            <p:cNvPr id="81" name="Group 80">
              <a:extLst>
                <a:ext uri="{FF2B5EF4-FFF2-40B4-BE49-F238E27FC236}">
                  <a16:creationId xmlns:a16="http://schemas.microsoft.com/office/drawing/2014/main" id="{2C60E529-67FE-48A6-A1FD-5C88033B8432}"/>
                </a:ext>
              </a:extLst>
            </p:cNvPr>
            <p:cNvGrpSpPr/>
            <p:nvPr/>
          </p:nvGrpSpPr>
          <p:grpSpPr>
            <a:xfrm>
              <a:off x="933376" y="2198699"/>
              <a:ext cx="3692054" cy="1851583"/>
              <a:chOff x="934810" y="2198699"/>
              <a:chExt cx="3692054" cy="1851583"/>
            </a:xfrm>
          </p:grpSpPr>
          <p:grpSp>
            <p:nvGrpSpPr>
              <p:cNvPr id="89" name="Group 88">
                <a:extLst>
                  <a:ext uri="{FF2B5EF4-FFF2-40B4-BE49-F238E27FC236}">
                    <a16:creationId xmlns:a16="http://schemas.microsoft.com/office/drawing/2014/main" id="{0310F2CD-105B-4669-B4A0-234BE6B598EC}"/>
                  </a:ext>
                </a:extLst>
              </p:cNvPr>
              <p:cNvGrpSpPr/>
              <p:nvPr/>
            </p:nvGrpSpPr>
            <p:grpSpPr>
              <a:xfrm>
                <a:off x="2789397" y="2198699"/>
                <a:ext cx="1837467" cy="1851583"/>
                <a:chOff x="2789397" y="2198699"/>
                <a:chExt cx="1837467" cy="1851583"/>
              </a:xfrm>
            </p:grpSpPr>
            <p:sp>
              <p:nvSpPr>
                <p:cNvPr id="93" name="Block Arc 63">
                  <a:extLst>
                    <a:ext uri="{FF2B5EF4-FFF2-40B4-BE49-F238E27FC236}">
                      <a16:creationId xmlns:a16="http://schemas.microsoft.com/office/drawing/2014/main" id="{1005ECAA-76E3-48C9-AB36-1D8FCEDFFF15}"/>
                    </a:ext>
                  </a:extLst>
                </p:cNvPr>
                <p:cNvSpPr/>
                <p:nvPr/>
              </p:nvSpPr>
              <p:spPr>
                <a:xfrm>
                  <a:off x="3440020" y="2765302"/>
                  <a:ext cx="1186844"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3846 w 1190571"/>
                    <a:gd name="connsiteY2" fmla="*/ 1281237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256 w 1190571"/>
                    <a:gd name="connsiteY2" fmla="*/ 1281237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256 w 1190571"/>
                    <a:gd name="connsiteY2" fmla="*/ 1281237 h 1284980"/>
                    <a:gd name="connsiteX3" fmla="*/ 0 w 1190571"/>
                    <a:gd name="connsiteY3" fmla="*/ 647843 h 1284980"/>
                    <a:gd name="connsiteX4" fmla="*/ 672129 w 1190571"/>
                    <a:gd name="connsiteY4" fmla="*/ 0 h 1284980"/>
                    <a:gd name="connsiteX0" fmla="*/ 668402 w 1186844"/>
                    <a:gd name="connsiteY0" fmla="*/ 0 h 1284980"/>
                    <a:gd name="connsiteX1" fmla="*/ 1186844 w 1186844"/>
                    <a:gd name="connsiteY1" fmla="*/ 1284980 h 1284980"/>
                    <a:gd name="connsiteX2" fmla="*/ 264529 w 1186844"/>
                    <a:gd name="connsiteY2" fmla="*/ 1281237 h 1284980"/>
                    <a:gd name="connsiteX3" fmla="*/ 0 w 1186844"/>
                    <a:gd name="connsiteY3" fmla="*/ 644100 h 1284980"/>
                    <a:gd name="connsiteX4" fmla="*/ 668402 w 1186844"/>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844" h="1284980">
                      <a:moveTo>
                        <a:pt x="668402" y="0"/>
                      </a:moveTo>
                      <a:cubicBezTo>
                        <a:pt x="1001005" y="345088"/>
                        <a:pt x="1186844" y="805699"/>
                        <a:pt x="1186844" y="1284980"/>
                      </a:cubicBezTo>
                      <a:lnTo>
                        <a:pt x="264529" y="1281237"/>
                      </a:lnTo>
                      <a:cubicBezTo>
                        <a:pt x="264529" y="1043581"/>
                        <a:pt x="164925" y="815215"/>
                        <a:pt x="0" y="644100"/>
                      </a:cubicBezTo>
                      <a:lnTo>
                        <a:pt x="668402"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4" name="Block Arc 60">
                  <a:extLst>
                    <a:ext uri="{FF2B5EF4-FFF2-40B4-BE49-F238E27FC236}">
                      <a16:creationId xmlns:a16="http://schemas.microsoft.com/office/drawing/2014/main" id="{F30F546B-9170-4D5C-B841-5EA69008B155}"/>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1DD717FE-486A-4173-856A-7C2AC75C4845}"/>
                  </a:ext>
                </a:extLst>
              </p:cNvPr>
              <p:cNvGrpSpPr/>
              <p:nvPr/>
            </p:nvGrpSpPr>
            <p:grpSpPr>
              <a:xfrm rot="16200000">
                <a:off x="941868" y="2191642"/>
                <a:ext cx="1837467" cy="1851583"/>
                <a:chOff x="2789397" y="2198699"/>
                <a:chExt cx="1837467" cy="1851583"/>
              </a:xfrm>
            </p:grpSpPr>
            <p:sp>
              <p:nvSpPr>
                <p:cNvPr id="91" name="Block Arc 63">
                  <a:extLst>
                    <a:ext uri="{FF2B5EF4-FFF2-40B4-BE49-F238E27FC236}">
                      <a16:creationId xmlns:a16="http://schemas.microsoft.com/office/drawing/2014/main" id="{11C14B15-BD3A-4235-855B-405B7711795E}"/>
                    </a:ext>
                  </a:extLst>
                </p:cNvPr>
                <p:cNvSpPr/>
                <p:nvPr/>
              </p:nvSpPr>
              <p:spPr>
                <a:xfrm>
                  <a:off x="3436293" y="2765302"/>
                  <a:ext cx="1190571"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3920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8305 w 1190571"/>
                    <a:gd name="connsiteY2" fmla="*/ 1284980 h 1284980"/>
                    <a:gd name="connsiteX3" fmla="*/ 0 w 1190571"/>
                    <a:gd name="connsiteY3" fmla="*/ 649715 h 1284980"/>
                    <a:gd name="connsiteX4" fmla="*/ 672129 w 119057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571" h="1284980">
                      <a:moveTo>
                        <a:pt x="672129" y="0"/>
                      </a:moveTo>
                      <a:cubicBezTo>
                        <a:pt x="1004732" y="345088"/>
                        <a:pt x="1190571" y="805699"/>
                        <a:pt x="1190571" y="1284980"/>
                      </a:cubicBezTo>
                      <a:lnTo>
                        <a:pt x="268305" y="1284980"/>
                      </a:lnTo>
                      <a:cubicBezTo>
                        <a:pt x="268305" y="1047324"/>
                        <a:pt x="164925" y="820830"/>
                        <a:pt x="0" y="649715"/>
                      </a:cubicBezTo>
                      <a:lnTo>
                        <a:pt x="67212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2" name="Block Arc 60">
                  <a:extLst>
                    <a:ext uri="{FF2B5EF4-FFF2-40B4-BE49-F238E27FC236}">
                      <a16:creationId xmlns:a16="http://schemas.microsoft.com/office/drawing/2014/main" id="{BA46EF3D-9BE7-4FC7-96DC-C36CC689DA53}"/>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82" name="Group 81">
              <a:extLst>
                <a:ext uri="{FF2B5EF4-FFF2-40B4-BE49-F238E27FC236}">
                  <a16:creationId xmlns:a16="http://schemas.microsoft.com/office/drawing/2014/main" id="{F42AA25D-1B58-4BD7-ACBC-6806AF83B57F}"/>
                </a:ext>
              </a:extLst>
            </p:cNvPr>
            <p:cNvGrpSpPr/>
            <p:nvPr/>
          </p:nvGrpSpPr>
          <p:grpSpPr>
            <a:xfrm rot="10800000">
              <a:off x="933377" y="4025593"/>
              <a:ext cx="3692054" cy="1851583"/>
              <a:chOff x="934810" y="2198699"/>
              <a:chExt cx="3692054" cy="1851583"/>
            </a:xfrm>
          </p:grpSpPr>
          <p:grpSp>
            <p:nvGrpSpPr>
              <p:cNvPr id="83" name="Group 82">
                <a:extLst>
                  <a:ext uri="{FF2B5EF4-FFF2-40B4-BE49-F238E27FC236}">
                    <a16:creationId xmlns:a16="http://schemas.microsoft.com/office/drawing/2014/main" id="{4AC256EB-A75D-40A8-8A4D-7E564C3C3612}"/>
                  </a:ext>
                </a:extLst>
              </p:cNvPr>
              <p:cNvGrpSpPr/>
              <p:nvPr/>
            </p:nvGrpSpPr>
            <p:grpSpPr>
              <a:xfrm>
                <a:off x="2789397" y="2198699"/>
                <a:ext cx="1837467" cy="1851583"/>
                <a:chOff x="2789397" y="2198699"/>
                <a:chExt cx="1837467" cy="1851583"/>
              </a:xfrm>
            </p:grpSpPr>
            <p:sp>
              <p:nvSpPr>
                <p:cNvPr id="87" name="Block Arc 63">
                  <a:extLst>
                    <a:ext uri="{FF2B5EF4-FFF2-40B4-BE49-F238E27FC236}">
                      <a16:creationId xmlns:a16="http://schemas.microsoft.com/office/drawing/2014/main" id="{ABBA637D-3D94-45CA-B9F1-36E1F49A8654}"/>
                    </a:ext>
                  </a:extLst>
                </p:cNvPr>
                <p:cNvSpPr/>
                <p:nvPr/>
              </p:nvSpPr>
              <p:spPr>
                <a:xfrm>
                  <a:off x="3441884" y="2765302"/>
                  <a:ext cx="1184980"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66392 w 1190571"/>
                    <a:gd name="connsiteY2" fmla="*/ 1284980 h 1284980"/>
                    <a:gd name="connsiteX3" fmla="*/ 0 w 1190571"/>
                    <a:gd name="connsiteY3" fmla="*/ 649715 h 1284980"/>
                    <a:gd name="connsiteX4" fmla="*/ 672129 w 1190571"/>
                    <a:gd name="connsiteY4" fmla="*/ 0 h 1284980"/>
                    <a:gd name="connsiteX0" fmla="*/ 666539 w 1184981"/>
                    <a:gd name="connsiteY0" fmla="*/ 0 h 1284980"/>
                    <a:gd name="connsiteX1" fmla="*/ 1184981 w 1184981"/>
                    <a:gd name="connsiteY1" fmla="*/ 1284980 h 1284980"/>
                    <a:gd name="connsiteX2" fmla="*/ 260802 w 1184981"/>
                    <a:gd name="connsiteY2" fmla="*/ 1284980 h 1284980"/>
                    <a:gd name="connsiteX3" fmla="*/ 0 w 1184981"/>
                    <a:gd name="connsiteY3" fmla="*/ 644100 h 1284980"/>
                    <a:gd name="connsiteX4" fmla="*/ 666539 w 118498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981" h="1284980">
                      <a:moveTo>
                        <a:pt x="666539" y="0"/>
                      </a:moveTo>
                      <a:cubicBezTo>
                        <a:pt x="999142" y="345088"/>
                        <a:pt x="1184981" y="805699"/>
                        <a:pt x="1184981" y="1284980"/>
                      </a:cubicBezTo>
                      <a:lnTo>
                        <a:pt x="260802" y="1284980"/>
                      </a:lnTo>
                      <a:cubicBezTo>
                        <a:pt x="260802" y="1047324"/>
                        <a:pt x="164925" y="815215"/>
                        <a:pt x="0" y="644100"/>
                      </a:cubicBezTo>
                      <a:lnTo>
                        <a:pt x="66653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8" name="Block Arc 60">
                  <a:extLst>
                    <a:ext uri="{FF2B5EF4-FFF2-40B4-BE49-F238E27FC236}">
                      <a16:creationId xmlns:a16="http://schemas.microsoft.com/office/drawing/2014/main" id="{B3D02DB5-CDEE-40D1-9A0B-80C6F2214183}"/>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84" name="Group 83">
                <a:extLst>
                  <a:ext uri="{FF2B5EF4-FFF2-40B4-BE49-F238E27FC236}">
                    <a16:creationId xmlns:a16="http://schemas.microsoft.com/office/drawing/2014/main" id="{AD92EE03-4C17-463F-B89F-FD669A3D3E4D}"/>
                  </a:ext>
                </a:extLst>
              </p:cNvPr>
              <p:cNvGrpSpPr/>
              <p:nvPr/>
            </p:nvGrpSpPr>
            <p:grpSpPr>
              <a:xfrm rot="16200000">
                <a:off x="941868" y="2191642"/>
                <a:ext cx="1837467" cy="1851583"/>
                <a:chOff x="2789397" y="2198699"/>
                <a:chExt cx="1837467" cy="1851583"/>
              </a:xfrm>
            </p:grpSpPr>
            <p:sp>
              <p:nvSpPr>
                <p:cNvPr id="85" name="Block Arc 63">
                  <a:extLst>
                    <a:ext uri="{FF2B5EF4-FFF2-40B4-BE49-F238E27FC236}">
                      <a16:creationId xmlns:a16="http://schemas.microsoft.com/office/drawing/2014/main" id="{9B8F9D41-7272-4510-9242-768D5EE2C7B5}"/>
                    </a:ext>
                  </a:extLst>
                </p:cNvPr>
                <p:cNvSpPr/>
                <p:nvPr/>
              </p:nvSpPr>
              <p:spPr>
                <a:xfrm>
                  <a:off x="3436293" y="2765302"/>
                  <a:ext cx="1190571" cy="1284980"/>
                </a:xfrm>
                <a:custGeom>
                  <a:avLst/>
                  <a:gdLst>
                    <a:gd name="connsiteX0" fmla="*/ 3184878 w 3703320"/>
                    <a:gd name="connsiteY0" fmla="*/ 566680 h 3703320"/>
                    <a:gd name="connsiteX1" fmla="*/ 3703320 w 3703320"/>
                    <a:gd name="connsiteY1" fmla="*/ 1851660 h 3703320"/>
                    <a:gd name="connsiteX2" fmla="*/ 2769824 w 3703320"/>
                    <a:gd name="connsiteY2" fmla="*/ 1851660 h 3703320"/>
                    <a:gd name="connsiteX3" fmla="*/ 2512749 w 3703320"/>
                    <a:gd name="connsiteY3" fmla="*/ 1214490 h 3703320"/>
                    <a:gd name="connsiteX4" fmla="*/ 3184878 w 3703320"/>
                    <a:gd name="connsiteY4" fmla="*/ 566680 h 3703320"/>
                    <a:gd name="connsiteX0" fmla="*/ 672129 w 1190571"/>
                    <a:gd name="connsiteY0" fmla="*/ 0 h 1284980"/>
                    <a:gd name="connsiteX1" fmla="*/ 1190571 w 1190571"/>
                    <a:gd name="connsiteY1" fmla="*/ 1284980 h 1284980"/>
                    <a:gd name="connsiteX2" fmla="*/ 257075 w 1190571"/>
                    <a:gd name="connsiteY2" fmla="*/ 1284980 h 1284980"/>
                    <a:gd name="connsiteX3" fmla="*/ 0 w 1190571"/>
                    <a:gd name="connsiteY3" fmla="*/ 649715 h 1284980"/>
                    <a:gd name="connsiteX4" fmla="*/ 672129 w 1190571"/>
                    <a:gd name="connsiteY4" fmla="*/ 0 h 1284980"/>
                    <a:gd name="connsiteX0" fmla="*/ 672129 w 1190571"/>
                    <a:gd name="connsiteY0" fmla="*/ 0 h 1284980"/>
                    <a:gd name="connsiteX1" fmla="*/ 1190571 w 1190571"/>
                    <a:gd name="connsiteY1" fmla="*/ 1284980 h 1284980"/>
                    <a:gd name="connsiteX2" fmla="*/ 270176 w 1190571"/>
                    <a:gd name="connsiteY2" fmla="*/ 1284980 h 1284980"/>
                    <a:gd name="connsiteX3" fmla="*/ 0 w 1190571"/>
                    <a:gd name="connsiteY3" fmla="*/ 649715 h 1284980"/>
                    <a:gd name="connsiteX4" fmla="*/ 672129 w 1190571"/>
                    <a:gd name="connsiteY4" fmla="*/ 0 h 128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571" h="1284980">
                      <a:moveTo>
                        <a:pt x="672129" y="0"/>
                      </a:moveTo>
                      <a:cubicBezTo>
                        <a:pt x="1004732" y="345088"/>
                        <a:pt x="1190571" y="805699"/>
                        <a:pt x="1190571" y="1284980"/>
                      </a:cubicBezTo>
                      <a:lnTo>
                        <a:pt x="270176" y="1284980"/>
                      </a:lnTo>
                      <a:cubicBezTo>
                        <a:pt x="270176" y="1047324"/>
                        <a:pt x="164925" y="820830"/>
                        <a:pt x="0" y="649715"/>
                      </a:cubicBezTo>
                      <a:lnTo>
                        <a:pt x="672129" y="0"/>
                      </a:ln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6" name="Block Arc 60">
                  <a:extLst>
                    <a:ext uri="{FF2B5EF4-FFF2-40B4-BE49-F238E27FC236}">
                      <a16:creationId xmlns:a16="http://schemas.microsoft.com/office/drawing/2014/main" id="{D3563DBE-6F62-445C-B8CF-31D0BEBCF39D}"/>
                    </a:ext>
                  </a:extLst>
                </p:cNvPr>
                <p:cNvSpPr/>
                <p:nvPr/>
              </p:nvSpPr>
              <p:spPr>
                <a:xfrm>
                  <a:off x="2789397" y="2198699"/>
                  <a:ext cx="1319551" cy="1211506"/>
                </a:xfrm>
                <a:custGeom>
                  <a:avLst/>
                  <a:gdLst>
                    <a:gd name="connsiteX0" fmla="*/ 1868572 w 3703320"/>
                    <a:gd name="connsiteY0" fmla="*/ 77 h 3703320"/>
                    <a:gd name="connsiteX1" fmla="*/ 3185404 w 3703320"/>
                    <a:gd name="connsiteY1" fmla="*/ 567225 h 3703320"/>
                    <a:gd name="connsiteX2" fmla="*/ 2520266 w 3703320"/>
                    <a:gd name="connsiteY2" fmla="*/ 1207773 h 3703320"/>
                    <a:gd name="connsiteX3" fmla="*/ 1860138 w 3703320"/>
                    <a:gd name="connsiteY3" fmla="*/ 923462 h 3703320"/>
                    <a:gd name="connsiteX4" fmla="*/ 1868572 w 3703320"/>
                    <a:gd name="connsiteY4" fmla="*/ 77 h 3703320"/>
                    <a:gd name="connsiteX0" fmla="*/ 2719 w 1319551"/>
                    <a:gd name="connsiteY0" fmla="*/ 0 h 1207696"/>
                    <a:gd name="connsiteX1" fmla="*/ 1319551 w 1319551"/>
                    <a:gd name="connsiteY1" fmla="*/ 567148 h 1207696"/>
                    <a:gd name="connsiteX2" fmla="*/ 654413 w 1319551"/>
                    <a:gd name="connsiteY2" fmla="*/ 1207696 h 1207696"/>
                    <a:gd name="connsiteX3" fmla="*/ 0 w 1319551"/>
                    <a:gd name="connsiteY3" fmla="*/ 921480 h 1207696"/>
                    <a:gd name="connsiteX4" fmla="*/ 2719 w 1319551"/>
                    <a:gd name="connsiteY4" fmla="*/ 0 h 1207696"/>
                    <a:gd name="connsiteX0" fmla="*/ 2719 w 1319551"/>
                    <a:gd name="connsiteY0" fmla="*/ 0 h 1211506"/>
                    <a:gd name="connsiteX1" fmla="*/ 1319551 w 1319551"/>
                    <a:gd name="connsiteY1" fmla="*/ 567148 h 1211506"/>
                    <a:gd name="connsiteX2" fmla="*/ 650603 w 1319551"/>
                    <a:gd name="connsiteY2" fmla="*/ 1211506 h 1211506"/>
                    <a:gd name="connsiteX3" fmla="*/ 0 w 1319551"/>
                    <a:gd name="connsiteY3" fmla="*/ 921480 h 1211506"/>
                    <a:gd name="connsiteX4" fmla="*/ 2719 w 1319551"/>
                    <a:gd name="connsiteY4" fmla="*/ 0 h 121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551" h="1211506">
                      <a:moveTo>
                        <a:pt x="2719" y="0"/>
                      </a:moveTo>
                      <a:cubicBezTo>
                        <a:pt x="500014" y="4542"/>
                        <a:pt x="974579" y="208933"/>
                        <a:pt x="1319551" y="567148"/>
                      </a:cubicBezTo>
                      <a:lnTo>
                        <a:pt x="650603" y="1211506"/>
                      </a:lnTo>
                      <a:cubicBezTo>
                        <a:pt x="477669" y="1031933"/>
                        <a:pt x="249294" y="923757"/>
                        <a:pt x="0" y="921480"/>
                      </a:cubicBezTo>
                      <a:cubicBezTo>
                        <a:pt x="2811" y="613685"/>
                        <a:pt x="-92" y="307795"/>
                        <a:pt x="2719" y="0"/>
                      </a:cubicBezTo>
                      <a:close/>
                    </a:path>
                  </a:pathLst>
                </a:custGeom>
                <a:solidFill>
                  <a:srgbClr val="00558C"/>
                </a:solidFill>
                <a:ln w="19050">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sp>
        <p:nvSpPr>
          <p:cNvPr id="231" name="TextBox 230">
            <a:extLst>
              <a:ext uri="{FF2B5EF4-FFF2-40B4-BE49-F238E27FC236}">
                <a16:creationId xmlns:a16="http://schemas.microsoft.com/office/drawing/2014/main" id="{18348F66-A28C-485D-A478-B83D3196B5D3}"/>
              </a:ext>
            </a:extLst>
          </p:cNvPr>
          <p:cNvSpPr txBox="1"/>
          <p:nvPr/>
        </p:nvSpPr>
        <p:spPr>
          <a:xfrm rot="21555659">
            <a:off x="3119928" y="2630855"/>
            <a:ext cx="433451"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232" name="TextBox 231">
            <a:extLst>
              <a:ext uri="{FF2B5EF4-FFF2-40B4-BE49-F238E27FC236}">
                <a16:creationId xmlns:a16="http://schemas.microsoft.com/office/drawing/2014/main" id="{F68D9804-5028-4E31-B085-85F31F9ADB13}"/>
              </a:ext>
            </a:extLst>
          </p:cNvPr>
          <p:cNvSpPr txBox="1"/>
          <p:nvPr/>
        </p:nvSpPr>
        <p:spPr>
          <a:xfrm rot="21555659">
            <a:off x="3804562" y="3398449"/>
            <a:ext cx="598164"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Insight</a:t>
            </a:r>
          </a:p>
        </p:txBody>
      </p:sp>
      <p:sp>
        <p:nvSpPr>
          <p:cNvPr id="233" name="TextBox 232">
            <a:extLst>
              <a:ext uri="{FF2B5EF4-FFF2-40B4-BE49-F238E27FC236}">
                <a16:creationId xmlns:a16="http://schemas.microsoft.com/office/drawing/2014/main" id="{9F587688-FD73-4B61-A06D-40A0EB7AFCDE}"/>
              </a:ext>
            </a:extLst>
          </p:cNvPr>
          <p:cNvSpPr txBox="1"/>
          <p:nvPr/>
        </p:nvSpPr>
        <p:spPr>
          <a:xfrm rot="21555659">
            <a:off x="3684320" y="4362037"/>
            <a:ext cx="761601"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Capture</a:t>
            </a:r>
          </a:p>
        </p:txBody>
      </p:sp>
      <p:sp>
        <p:nvSpPr>
          <p:cNvPr id="234" name="TextBox 233">
            <a:extLst>
              <a:ext uri="{FF2B5EF4-FFF2-40B4-BE49-F238E27FC236}">
                <a16:creationId xmlns:a16="http://schemas.microsoft.com/office/drawing/2014/main" id="{51ACD9B5-6C42-43D5-A8F7-7A1674359A2B}"/>
              </a:ext>
            </a:extLst>
          </p:cNvPr>
          <p:cNvSpPr txBox="1"/>
          <p:nvPr/>
        </p:nvSpPr>
        <p:spPr>
          <a:xfrm rot="21555659">
            <a:off x="2937651" y="5157015"/>
            <a:ext cx="761601"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SignDoc</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5" name="TextBox 234">
            <a:extLst>
              <a:ext uri="{FF2B5EF4-FFF2-40B4-BE49-F238E27FC236}">
                <a16:creationId xmlns:a16="http://schemas.microsoft.com/office/drawing/2014/main" id="{C16DC816-D528-40F1-A244-CB343F9A5520}"/>
              </a:ext>
            </a:extLst>
          </p:cNvPr>
          <p:cNvSpPr txBox="1"/>
          <p:nvPr/>
        </p:nvSpPr>
        <p:spPr>
          <a:xfrm rot="21555659">
            <a:off x="1870029" y="2535438"/>
            <a:ext cx="761601"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Control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Suite</a:t>
            </a:r>
          </a:p>
        </p:txBody>
      </p:sp>
      <p:sp>
        <p:nvSpPr>
          <p:cNvPr id="237" name="TextBox 236">
            <a:extLst>
              <a:ext uri="{FF2B5EF4-FFF2-40B4-BE49-F238E27FC236}">
                <a16:creationId xmlns:a16="http://schemas.microsoft.com/office/drawing/2014/main" id="{393B921D-7165-4A41-88D0-EDC9C48A31F6}"/>
              </a:ext>
            </a:extLst>
          </p:cNvPr>
          <p:cNvSpPr txBox="1"/>
          <p:nvPr/>
        </p:nvSpPr>
        <p:spPr>
          <a:xfrm rot="21555659">
            <a:off x="1075960" y="3343032"/>
            <a:ext cx="815175" cy="3077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CloudDocs</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8" name="TextBox 237">
            <a:extLst>
              <a:ext uri="{FF2B5EF4-FFF2-40B4-BE49-F238E27FC236}">
                <a16:creationId xmlns:a16="http://schemas.microsoft.com/office/drawing/2014/main" id="{385D4F40-F926-4DCD-8BD5-6276029CCC06}"/>
              </a:ext>
            </a:extLst>
          </p:cNvPr>
          <p:cNvSpPr txBox="1"/>
          <p:nvPr/>
        </p:nvSpPr>
        <p:spPr>
          <a:xfrm rot="21555659">
            <a:off x="1055612" y="4251201"/>
            <a:ext cx="793792"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 </a:t>
            </a:r>
            <a:b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Power PDF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Arial" panose="020B0604020202020204"/>
                <a:ea typeface="+mn-ea"/>
                <a:cs typeface="+mn-cs"/>
              </a:rPr>
              <a:t>OmniPage</a:t>
            </a: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9" name="TextBox 238">
            <a:extLst>
              <a:ext uri="{FF2B5EF4-FFF2-40B4-BE49-F238E27FC236}">
                <a16:creationId xmlns:a16="http://schemas.microsoft.com/office/drawing/2014/main" id="{815C1626-FA34-47CF-8AE0-C69F8E8C4D02}"/>
              </a:ext>
            </a:extLst>
          </p:cNvPr>
          <p:cNvSpPr txBox="1"/>
          <p:nvPr/>
        </p:nvSpPr>
        <p:spPr>
          <a:xfrm rot="21555659">
            <a:off x="1709569" y="5070835"/>
            <a:ext cx="1032776" cy="461665"/>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Kofax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t>Communications Manager</a:t>
            </a:r>
          </a:p>
        </p:txBody>
      </p:sp>
      <p:cxnSp>
        <p:nvCxnSpPr>
          <p:cNvPr id="241" name="Straight Connector 240">
            <a:extLst>
              <a:ext uri="{FF2B5EF4-FFF2-40B4-BE49-F238E27FC236}">
                <a16:creationId xmlns:a16="http://schemas.microsoft.com/office/drawing/2014/main" id="{968B2CA8-1CF0-4D09-BB6D-947EB653A658}"/>
              </a:ext>
            </a:extLst>
          </p:cNvPr>
          <p:cNvCxnSpPr>
            <a:cxnSpLocks/>
          </p:cNvCxnSpPr>
          <p:nvPr/>
        </p:nvCxnSpPr>
        <p:spPr>
          <a:xfrm rot="21555659">
            <a:off x="2078783" y="4238439"/>
            <a:ext cx="137225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EDEB80A6-90BA-4301-B37F-7F1863247BE4}"/>
              </a:ext>
            </a:extLst>
          </p:cNvPr>
          <p:cNvSpPr txBox="1"/>
          <p:nvPr/>
        </p:nvSpPr>
        <p:spPr>
          <a:xfrm rot="21555659">
            <a:off x="2077102" y="4278304"/>
            <a:ext cx="1375615" cy="50783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558C"/>
                </a:solidFill>
                <a:effectLst/>
                <a:uLnTx/>
                <a:uFillTx/>
                <a:latin typeface="Arial" panose="020B0604020202020204"/>
                <a:ea typeface="+mn-ea"/>
                <a:cs typeface="+mn-cs"/>
              </a:rPr>
              <a:t>Intelligent Automation Platform</a:t>
            </a:r>
          </a:p>
        </p:txBody>
      </p:sp>
      <p:sp>
        <p:nvSpPr>
          <p:cNvPr id="2" name="Title 1">
            <a:extLst>
              <a:ext uri="{FF2B5EF4-FFF2-40B4-BE49-F238E27FC236}">
                <a16:creationId xmlns:a16="http://schemas.microsoft.com/office/drawing/2014/main" id="{10406E99-FF16-4438-96D2-43C067467948}"/>
              </a:ext>
            </a:extLst>
          </p:cNvPr>
          <p:cNvSpPr>
            <a:spLocks noGrp="1"/>
          </p:cNvSpPr>
          <p:nvPr>
            <p:ph type="title"/>
          </p:nvPr>
        </p:nvSpPr>
        <p:spPr>
          <a:xfrm>
            <a:off x="942975" y="263688"/>
            <a:ext cx="10694844" cy="904240"/>
          </a:xfrm>
        </p:spPr>
        <p:txBody>
          <a:bodyPr/>
          <a:lstStyle/>
          <a:p>
            <a:r>
              <a:rPr lang="en-US"/>
              <a:t>Leading Fully Integrated Intelligent Automation Platform Driving Digital Workflow Transformation</a:t>
            </a:r>
          </a:p>
        </p:txBody>
      </p:sp>
      <p:sp>
        <p:nvSpPr>
          <p:cNvPr id="36" name="Rectangle 35">
            <a:extLst>
              <a:ext uri="{FF2B5EF4-FFF2-40B4-BE49-F238E27FC236}">
                <a16:creationId xmlns:a16="http://schemas.microsoft.com/office/drawing/2014/main" id="{0303F4B1-3F05-4688-9172-11B51B69EAFC}"/>
              </a:ext>
            </a:extLst>
          </p:cNvPr>
          <p:cNvSpPr/>
          <p:nvPr/>
        </p:nvSpPr>
        <p:spPr>
          <a:xfrm>
            <a:off x="455236" y="1621820"/>
            <a:ext cx="4572000"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9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Intelligent Automation Platform</a:t>
            </a:r>
          </a:p>
        </p:txBody>
      </p:sp>
      <p:sp>
        <p:nvSpPr>
          <p:cNvPr id="38" name="Rectangle 37">
            <a:extLst>
              <a:ext uri="{FF2B5EF4-FFF2-40B4-BE49-F238E27FC236}">
                <a16:creationId xmlns:a16="http://schemas.microsoft.com/office/drawing/2014/main" id="{6D32C06C-25DE-4107-8647-AA3DE9B3FD8A}"/>
              </a:ext>
            </a:extLst>
          </p:cNvPr>
          <p:cNvSpPr/>
          <p:nvPr/>
        </p:nvSpPr>
        <p:spPr>
          <a:xfrm>
            <a:off x="5485230" y="1621820"/>
            <a:ext cx="6289292" cy="274320"/>
          </a:xfrm>
          <a:prstGeom prst="rect">
            <a:avLst/>
          </a:prstGeom>
          <a:solidFill>
            <a:srgbClr val="00558C"/>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9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100" b="1" i="0" u="none" strike="noStrike" kern="1200" cap="none" spc="0" normalizeH="0" baseline="0" noProof="0">
                <a:ln>
                  <a:noFill/>
                </a:ln>
                <a:solidFill>
                  <a:prstClr val="white"/>
                </a:solidFill>
                <a:effectLst/>
                <a:uLnTx/>
                <a:uFillTx/>
                <a:latin typeface="Arial" panose="020B0604020202020204"/>
                <a:ea typeface="+mn-ea"/>
                <a:cs typeface="+mn-cs"/>
              </a:rPr>
              <a:t>Key Products and Capabilities</a:t>
            </a:r>
          </a:p>
        </p:txBody>
      </p:sp>
      <p:graphicFrame>
        <p:nvGraphicFramePr>
          <p:cNvPr id="39" name="Table 39">
            <a:extLst>
              <a:ext uri="{FF2B5EF4-FFF2-40B4-BE49-F238E27FC236}">
                <a16:creationId xmlns:a16="http://schemas.microsoft.com/office/drawing/2014/main" id="{9A00F918-8D2F-4843-9E43-F748C3BFE061}"/>
              </a:ext>
            </a:extLst>
          </p:cNvPr>
          <p:cNvGraphicFramePr>
            <a:graphicFrameLocks noGrp="1"/>
          </p:cNvGraphicFramePr>
          <p:nvPr/>
        </p:nvGraphicFramePr>
        <p:xfrm>
          <a:off x="5485231" y="1896140"/>
          <a:ext cx="6289293" cy="4546812"/>
        </p:xfrm>
        <a:graphic>
          <a:graphicData uri="http://schemas.openxmlformats.org/drawingml/2006/table">
            <a:tbl>
              <a:tblPr firstRow="1" bandRow="1">
                <a:tableStyleId>{2D5ABB26-0587-4C30-8999-92F81FD0307C}</a:tableStyleId>
              </a:tblPr>
              <a:tblGrid>
                <a:gridCol w="1083209">
                  <a:extLst>
                    <a:ext uri="{9D8B030D-6E8A-4147-A177-3AD203B41FA5}">
                      <a16:colId xmlns:a16="http://schemas.microsoft.com/office/drawing/2014/main" val="3242372535"/>
                    </a:ext>
                  </a:extLst>
                </a:gridCol>
                <a:gridCol w="1394460">
                  <a:extLst>
                    <a:ext uri="{9D8B030D-6E8A-4147-A177-3AD203B41FA5}">
                      <a16:colId xmlns:a16="http://schemas.microsoft.com/office/drawing/2014/main" val="2582585378"/>
                    </a:ext>
                  </a:extLst>
                </a:gridCol>
                <a:gridCol w="3811624">
                  <a:extLst>
                    <a:ext uri="{9D8B030D-6E8A-4147-A177-3AD203B41FA5}">
                      <a16:colId xmlns:a16="http://schemas.microsoft.com/office/drawing/2014/main" val="1529757587"/>
                    </a:ext>
                  </a:extLst>
                </a:gridCol>
              </a:tblGrid>
              <a:tr h="512064">
                <a:tc>
                  <a:txBody>
                    <a:bodyPr/>
                    <a:lstStyle/>
                    <a:p>
                      <a:endParaRPr lang="en-US" sz="900"/>
                    </a:p>
                  </a:txBody>
                  <a:tcPr anchor="ctr">
                    <a:lnL>
                      <a:noFill/>
                    </a:lnL>
                    <a:lnR w="28575" cap="flat" cmpd="sng" algn="ctr">
                      <a:solidFill>
                        <a:schemeClr val="bg1"/>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100" b="1">
                          <a:solidFill>
                            <a:srgbClr val="00558C"/>
                          </a:solidFill>
                        </a:rPr>
                        <a:t>Kofax TotalAgility</a:t>
                      </a:r>
                    </a:p>
                  </a:txBody>
                  <a:tcPr anchor="ctr">
                    <a:lnL w="28575" cap="flat" cmpd="sng" algn="ctr">
                      <a:solidFill>
                        <a:schemeClr val="bg1"/>
                      </a:solid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indent="-171450">
                        <a:buClr>
                          <a:schemeClr val="tx1"/>
                        </a:buClr>
                        <a:buFont typeface="Symbol" panose="05050102010706020507" pitchFamily="18" charset="2"/>
                        <a:buChar char="·"/>
                      </a:pPr>
                      <a:r>
                        <a:rPr lang="en-US" sz="900"/>
                        <a:t>Process &amp; Dynamic Case Management to orchestrate digital workflows; integrates with any enterprise software application or system</a:t>
                      </a:r>
                    </a:p>
                  </a:txBody>
                  <a:tcPr marL="0" marR="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477672403"/>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RPA</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Automates desktop automation of repetitive tasks in an attended or unattended manner</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2786495"/>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Insight</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Analytics to monitor, analyze and optimize operational business processes and decisions </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3118393"/>
                  </a:ext>
                </a:extLst>
              </a:tr>
              <a:tr h="512064">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lang="en-US" sz="1100" b="1">
                          <a:solidFill>
                            <a:srgbClr val="00558C"/>
                          </a:solidFill>
                        </a:rPr>
                        <a:t>Kofax Mobile Capture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Image capture, data extraction and ID verification on mobile devices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9670095"/>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SignDoc</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Enables secure and legally enforceable eSignature capabilities in electronic documents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417806"/>
                  </a:ext>
                </a:extLst>
              </a:tr>
              <a:tr h="603504">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Communications Manager</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Automates outbound electronic omni-channel personalized customer correspondence for eSignature, disclosure, resolving inconsistencies and other purposes </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590710"/>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Power PDF &amp; OmniPage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Desktop productivity capabilities for data extraction via OCR to convert paper and electronic documents into digital PDF and other files with save, edit and search functionalities</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87971391"/>
                  </a:ext>
                </a:extLst>
              </a:tr>
              <a:tr h="4846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a:solidFill>
                            <a:srgbClr val="00558C"/>
                          </a:solidFill>
                        </a:rPr>
                        <a:t>Kofax CloudDocs</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Clr>
                          <a:schemeClr val="tx1"/>
                        </a:buClr>
                        <a:buFont typeface="Symbol" panose="05050102010706020507" pitchFamily="18" charset="2"/>
                        <a:buChar char="·"/>
                      </a:pPr>
                      <a:r>
                        <a:rPr lang="en-US" sz="900"/>
                        <a:t>Enterprise cloud storage and file management solution</a:t>
                      </a:r>
                    </a:p>
                  </a:txBody>
                  <a:tcPr marL="0" marR="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672089"/>
                  </a:ext>
                </a:extLst>
              </a:tr>
              <a:tr h="477732">
                <a:tc>
                  <a:txBody>
                    <a:bodyPr/>
                    <a:lstStyle/>
                    <a:p>
                      <a:endParaRPr lang="en-US" sz="900"/>
                    </a:p>
                  </a:txBody>
                  <a:tcPr anchor="ctr">
                    <a:lnL>
                      <a:noFill/>
                    </a:lnL>
                    <a:lnR w="28575"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1">
                          <a:solidFill>
                            <a:srgbClr val="00558C"/>
                          </a:solidFill>
                        </a:rPr>
                        <a:t>Kofax Control Suite</a:t>
                      </a:r>
                    </a:p>
                  </a:txBody>
                  <a:tcPr anchor="ctr">
                    <a:lnL w="28575"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buClr>
                          <a:schemeClr val="tx1"/>
                        </a:buClr>
                        <a:buFont typeface="Symbol" panose="05050102010706020507" pitchFamily="18" charset="2"/>
                        <a:buChar char="·"/>
                      </a:pPr>
                      <a:r>
                        <a:rPr lang="en-US" sz="900"/>
                        <a:t>Print management and capture on MFDs </a:t>
                      </a:r>
                    </a:p>
                  </a:txBody>
                  <a:tcPr marL="0" marR="0" anchor="ctr">
                    <a:lnL>
                      <a:noFill/>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3408885"/>
                  </a:ext>
                </a:extLst>
              </a:tr>
            </a:tbl>
          </a:graphicData>
        </a:graphic>
      </p:graphicFrame>
      <p:sp>
        <p:nvSpPr>
          <p:cNvPr id="110" name="Oval 109">
            <a:extLst>
              <a:ext uri="{FF2B5EF4-FFF2-40B4-BE49-F238E27FC236}">
                <a16:creationId xmlns:a16="http://schemas.microsoft.com/office/drawing/2014/main" id="{48F47FA9-418F-41EC-B48C-7E9EB5F6BB5B}"/>
              </a:ext>
            </a:extLst>
          </p:cNvPr>
          <p:cNvSpPr/>
          <p:nvPr/>
        </p:nvSpPr>
        <p:spPr>
          <a:xfrm>
            <a:off x="5543031" y="19887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111" name="Oval 110">
            <a:extLst>
              <a:ext uri="{FF2B5EF4-FFF2-40B4-BE49-F238E27FC236}">
                <a16:creationId xmlns:a16="http://schemas.microsoft.com/office/drawing/2014/main" id="{9A1BBB37-B3CB-459C-9858-013B7D47B9DA}"/>
              </a:ext>
            </a:extLst>
          </p:cNvPr>
          <p:cNvSpPr/>
          <p:nvPr/>
        </p:nvSpPr>
        <p:spPr>
          <a:xfrm>
            <a:off x="5543031" y="24911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112" name="Oval 111">
            <a:extLst>
              <a:ext uri="{FF2B5EF4-FFF2-40B4-BE49-F238E27FC236}">
                <a16:creationId xmlns:a16="http://schemas.microsoft.com/office/drawing/2014/main" id="{B266D3B3-64A7-45DF-9CD8-1CAEB25DDBA5}"/>
              </a:ext>
            </a:extLst>
          </p:cNvPr>
          <p:cNvSpPr/>
          <p:nvPr/>
        </p:nvSpPr>
        <p:spPr>
          <a:xfrm>
            <a:off x="5543031" y="2972547"/>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3</a:t>
            </a:r>
          </a:p>
        </p:txBody>
      </p:sp>
      <p:sp>
        <p:nvSpPr>
          <p:cNvPr id="113" name="Oval 112">
            <a:extLst>
              <a:ext uri="{FF2B5EF4-FFF2-40B4-BE49-F238E27FC236}">
                <a16:creationId xmlns:a16="http://schemas.microsoft.com/office/drawing/2014/main" id="{6741D73A-2259-42AF-9BB5-1AB68613DE37}"/>
              </a:ext>
            </a:extLst>
          </p:cNvPr>
          <p:cNvSpPr/>
          <p:nvPr/>
        </p:nvSpPr>
        <p:spPr>
          <a:xfrm>
            <a:off x="5543031" y="3472119"/>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4</a:t>
            </a:r>
          </a:p>
        </p:txBody>
      </p:sp>
      <p:sp>
        <p:nvSpPr>
          <p:cNvPr id="114" name="Oval 113">
            <a:extLst>
              <a:ext uri="{FF2B5EF4-FFF2-40B4-BE49-F238E27FC236}">
                <a16:creationId xmlns:a16="http://schemas.microsoft.com/office/drawing/2014/main" id="{28E03EDC-619B-48B9-A7EE-B1F9913BA730}"/>
              </a:ext>
            </a:extLst>
          </p:cNvPr>
          <p:cNvSpPr/>
          <p:nvPr/>
        </p:nvSpPr>
        <p:spPr>
          <a:xfrm>
            <a:off x="5543031" y="3978815"/>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5</a:t>
            </a:r>
          </a:p>
        </p:txBody>
      </p:sp>
      <p:sp>
        <p:nvSpPr>
          <p:cNvPr id="115" name="Oval 114">
            <a:extLst>
              <a:ext uri="{FF2B5EF4-FFF2-40B4-BE49-F238E27FC236}">
                <a16:creationId xmlns:a16="http://schemas.microsoft.com/office/drawing/2014/main" id="{564C89B9-2A87-4B12-BF87-9ED9A46FED7C}"/>
              </a:ext>
            </a:extLst>
          </p:cNvPr>
          <p:cNvSpPr/>
          <p:nvPr/>
        </p:nvSpPr>
        <p:spPr>
          <a:xfrm>
            <a:off x="5543031" y="4519333"/>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6</a:t>
            </a:r>
          </a:p>
        </p:txBody>
      </p:sp>
      <p:sp>
        <p:nvSpPr>
          <p:cNvPr id="116" name="Oval 115">
            <a:extLst>
              <a:ext uri="{FF2B5EF4-FFF2-40B4-BE49-F238E27FC236}">
                <a16:creationId xmlns:a16="http://schemas.microsoft.com/office/drawing/2014/main" id="{F9B662E4-C128-4DB4-8960-A765BA53A112}"/>
              </a:ext>
            </a:extLst>
          </p:cNvPr>
          <p:cNvSpPr/>
          <p:nvPr/>
        </p:nvSpPr>
        <p:spPr>
          <a:xfrm>
            <a:off x="5543031" y="5081407"/>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7</a:t>
            </a:r>
          </a:p>
        </p:txBody>
      </p:sp>
      <p:sp>
        <p:nvSpPr>
          <p:cNvPr id="117" name="Oval 116">
            <a:extLst>
              <a:ext uri="{FF2B5EF4-FFF2-40B4-BE49-F238E27FC236}">
                <a16:creationId xmlns:a16="http://schemas.microsoft.com/office/drawing/2014/main" id="{76507926-A4DA-46DC-8AEF-7D17AEDA8CC2}"/>
              </a:ext>
            </a:extLst>
          </p:cNvPr>
          <p:cNvSpPr/>
          <p:nvPr/>
        </p:nvSpPr>
        <p:spPr>
          <a:xfrm>
            <a:off x="5543031" y="5567504"/>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8</a:t>
            </a:r>
          </a:p>
        </p:txBody>
      </p:sp>
      <p:pic>
        <p:nvPicPr>
          <p:cNvPr id="15388" name="Picture 28" descr="Transform the customer experience">
            <a:extLst>
              <a:ext uri="{FF2B5EF4-FFF2-40B4-BE49-F238E27FC236}">
                <a16:creationId xmlns:a16="http://schemas.microsoft.com/office/drawing/2014/main" id="{BD67F7F0-8560-425C-9548-542DFBFA25FE}"/>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9737" t="2417" r="11305" b="2940"/>
          <a:stretch/>
        </p:blipFill>
        <p:spPr bwMode="auto">
          <a:xfrm>
            <a:off x="6022475" y="3937844"/>
            <a:ext cx="333295" cy="399510"/>
          </a:xfrm>
          <a:prstGeom prst="rect">
            <a:avLst/>
          </a:prstGeom>
          <a:noFill/>
          <a:extLst>
            <a:ext uri="{909E8E84-426E-40DD-AFC4-6F175D3DCCD1}">
              <a14:hiddenFill xmlns:a14="http://schemas.microsoft.com/office/drawing/2010/main">
                <a:solidFill>
                  <a:srgbClr val="FFFFFF"/>
                </a:solidFill>
              </a14:hiddenFill>
            </a:ext>
          </a:extLst>
        </p:spPr>
      </p:pic>
      <p:pic>
        <p:nvPicPr>
          <p:cNvPr id="15390" name="Picture 30" descr="Leverage a single platform for scanning, process control and more">
            <a:extLst>
              <a:ext uri="{FF2B5EF4-FFF2-40B4-BE49-F238E27FC236}">
                <a16:creationId xmlns:a16="http://schemas.microsoft.com/office/drawing/2014/main" id="{98E66FD4-DD72-41CA-81E5-BC69CB910F78}"/>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t="3572" b="3929"/>
          <a:stretch/>
        </p:blipFill>
        <p:spPr bwMode="auto">
          <a:xfrm>
            <a:off x="5956955" y="3442323"/>
            <a:ext cx="464334" cy="429508"/>
          </a:xfrm>
          <a:prstGeom prst="rect">
            <a:avLst/>
          </a:prstGeom>
          <a:noFill/>
          <a:extLst>
            <a:ext uri="{909E8E84-426E-40DD-AFC4-6F175D3DCCD1}">
              <a14:hiddenFill xmlns:a14="http://schemas.microsoft.com/office/drawing/2010/main">
                <a:solidFill>
                  <a:srgbClr val="FFFFFF"/>
                </a:solidFill>
              </a14:hiddenFill>
            </a:ext>
          </a:extLst>
        </p:spPr>
      </p:pic>
      <p:pic>
        <p:nvPicPr>
          <p:cNvPr id="15392" name="Picture 32" descr="Leading document intelligence">
            <a:extLst>
              <a:ext uri="{FF2B5EF4-FFF2-40B4-BE49-F238E27FC236}">
                <a16:creationId xmlns:a16="http://schemas.microsoft.com/office/drawing/2014/main" id="{1D0C3957-4841-4B9B-9B6D-67C8DE50BE57}"/>
              </a:ext>
            </a:extLst>
          </p:cNvPr>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4395" t="2265" r="7126" b="4019"/>
          <a:stretch/>
        </p:blipFill>
        <p:spPr bwMode="auto">
          <a:xfrm>
            <a:off x="6002378" y="1951039"/>
            <a:ext cx="373489" cy="395587"/>
          </a:xfrm>
          <a:prstGeom prst="rect">
            <a:avLst/>
          </a:prstGeom>
          <a:noFill/>
          <a:extLst>
            <a:ext uri="{909E8E84-426E-40DD-AFC4-6F175D3DCCD1}">
              <a14:hiddenFill xmlns:a14="http://schemas.microsoft.com/office/drawing/2010/main">
                <a:solidFill>
                  <a:srgbClr val="FFFFFF"/>
                </a:solidFill>
              </a14:hiddenFill>
            </a:ext>
          </a:extLst>
        </p:spPr>
      </p:pic>
      <p:pic>
        <p:nvPicPr>
          <p:cNvPr id="15394" name="Picture 34" descr="Transform customer workflows">
            <a:extLst>
              <a:ext uri="{FF2B5EF4-FFF2-40B4-BE49-F238E27FC236}">
                <a16:creationId xmlns:a16="http://schemas.microsoft.com/office/drawing/2014/main" id="{AE3DC9F5-8782-4B07-A3D7-66FAFDE0E2F5}"/>
              </a:ext>
            </a:extLst>
          </p:cNvPr>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l="2381" t="3095" r="3809" b="3095"/>
          <a:stretch/>
        </p:blipFill>
        <p:spPr bwMode="auto">
          <a:xfrm>
            <a:off x="5991128" y="4462176"/>
            <a:ext cx="395989" cy="395989"/>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Conversion solutions for any business or document need">
            <a:extLst>
              <a:ext uri="{FF2B5EF4-FFF2-40B4-BE49-F238E27FC236}">
                <a16:creationId xmlns:a16="http://schemas.microsoft.com/office/drawing/2014/main" id="{F0C2E012-6F79-4BD2-98E2-46B8AF35123D}"/>
              </a:ext>
            </a:extLst>
          </p:cNvPr>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l="5714" t="2619" r="7143" b="2619"/>
          <a:stretch/>
        </p:blipFill>
        <p:spPr bwMode="auto">
          <a:xfrm>
            <a:off x="6005198" y="5022908"/>
            <a:ext cx="367848" cy="400011"/>
          </a:xfrm>
          <a:prstGeom prst="rect">
            <a:avLst/>
          </a:prstGeom>
          <a:noFill/>
          <a:extLst>
            <a:ext uri="{909E8E84-426E-40DD-AFC4-6F175D3DCCD1}">
              <a14:hiddenFill xmlns:a14="http://schemas.microsoft.com/office/drawing/2010/main">
                <a:solidFill>
                  <a:srgbClr val="FFFFFF"/>
                </a:solidFill>
              </a14:hiddenFill>
            </a:ext>
          </a:extLst>
        </p:spPr>
      </p:pic>
      <p:pic>
        <p:nvPicPr>
          <p:cNvPr id="15400" name="Picture 40" descr="Go paperless and save money">
            <a:extLst>
              <a:ext uri="{FF2B5EF4-FFF2-40B4-BE49-F238E27FC236}">
                <a16:creationId xmlns:a16="http://schemas.microsoft.com/office/drawing/2014/main" id="{B340E006-8BFE-4EBC-B007-9C1DEB4EBC83}"/>
              </a:ext>
            </a:extLst>
          </p:cNvPr>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l="2619" t="3481" r="2619" b="4475"/>
          <a:stretch/>
        </p:blipFill>
        <p:spPr bwMode="auto">
          <a:xfrm>
            <a:off x="5995887" y="5521094"/>
            <a:ext cx="386470" cy="375386"/>
          </a:xfrm>
          <a:prstGeom prst="rect">
            <a:avLst/>
          </a:prstGeom>
          <a:noFill/>
          <a:extLst>
            <a:ext uri="{909E8E84-426E-40DD-AFC4-6F175D3DCCD1}">
              <a14:hiddenFill xmlns:a14="http://schemas.microsoft.com/office/drawing/2010/main">
                <a:solidFill>
                  <a:srgbClr val="FFFFFF"/>
                </a:solidFill>
              </a14:hiddenFill>
            </a:ext>
          </a:extLst>
        </p:spPr>
      </p:pic>
      <p:pic>
        <p:nvPicPr>
          <p:cNvPr id="15402" name="Picture 42" descr="workflow yellow icon">
            <a:extLst>
              <a:ext uri="{FF2B5EF4-FFF2-40B4-BE49-F238E27FC236}">
                <a16:creationId xmlns:a16="http://schemas.microsoft.com/office/drawing/2014/main" id="{B3E54892-8C53-44F1-938D-6F62403489A7}"/>
              </a:ext>
            </a:extLst>
          </p:cNvPr>
          <p:cNvPicPr>
            <a:picLocks noChangeAspect="1" noChangeArrowheads="1"/>
          </p:cNvPicPr>
          <p:nvPr/>
        </p:nvPicPr>
        <p:blipFill rotWithShape="1">
          <a:blip r:embed="rId12" cstate="screen">
            <a:extLst>
              <a:ext uri="{28A0092B-C50C-407E-A947-70E740481C1C}">
                <a14:useLocalDpi xmlns:a14="http://schemas.microsoft.com/office/drawing/2010/main" val="0"/>
              </a:ext>
            </a:extLst>
          </a:blip>
          <a:srcRect l="3619" t="3665" r="3524" b="3762"/>
          <a:stretch/>
        </p:blipFill>
        <p:spPr bwMode="auto">
          <a:xfrm>
            <a:off x="6010954" y="6029964"/>
            <a:ext cx="356336" cy="355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CF345B-0F01-49A6-8AD0-E9019BEA19AA}"/>
              </a:ext>
            </a:extLst>
          </p:cNvPr>
          <p:cNvSpPr txBox="1"/>
          <p:nvPr/>
        </p:nvSpPr>
        <p:spPr>
          <a:xfrm>
            <a:off x="380590" y="1073038"/>
            <a:ext cx="113939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58C"/>
                </a:solidFill>
                <a:effectLst/>
                <a:uLnTx/>
                <a:uFillTx/>
                <a:latin typeface="Arial" panose="020B0604020202020204" pitchFamily="34" charset="0"/>
                <a:ea typeface="+mn-ea"/>
                <a:cs typeface="+mn-cs"/>
              </a:rPr>
              <a:t>Kofax’s primary product offering is its Intelligent Automation Platform, a low-code end-to-end solution for process automation driving digital workflow transformation, differentiated via its power, simplicity and depth of document intelligence</a:t>
            </a:r>
            <a:endParaRPr kumimoji="0" lang="en-US" sz="800" b="1" i="0" u="none" strike="noStrike" kern="1200" cap="none" spc="0" normalizeH="0" baseline="0" noProof="0">
              <a:ln>
                <a:noFill/>
              </a:ln>
              <a:solidFill>
                <a:srgbClr val="00558C"/>
              </a:solidFill>
              <a:effectLst/>
              <a:uLnTx/>
              <a:uFillTx/>
              <a:latin typeface="Arial" panose="020B0604020202020204"/>
              <a:ea typeface="+mn-ea"/>
              <a:cs typeface="+mn-cs"/>
            </a:endParaRPr>
          </a:p>
        </p:txBody>
      </p:sp>
      <p:pic>
        <p:nvPicPr>
          <p:cNvPr id="66" name="Picture 16" descr="Optimize your operations with meaningful insights">
            <a:extLst>
              <a:ext uri="{FF2B5EF4-FFF2-40B4-BE49-F238E27FC236}">
                <a16:creationId xmlns:a16="http://schemas.microsoft.com/office/drawing/2014/main" id="{B7EBBFEC-9548-40AB-A9B4-40D3422EC2C2}"/>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993076" y="2462311"/>
            <a:ext cx="383747" cy="3837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werful performance analysis anytime, anywhere for anyone">
            <a:extLst>
              <a:ext uri="{FF2B5EF4-FFF2-40B4-BE49-F238E27FC236}">
                <a16:creationId xmlns:a16="http://schemas.microsoft.com/office/drawing/2014/main" id="{37732536-C87F-40E8-8FA0-E7C954D4DCA2}"/>
              </a:ext>
            </a:extLst>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973888" y="2904248"/>
            <a:ext cx="422122" cy="422122"/>
          </a:xfrm>
          <a:prstGeom prst="rect">
            <a:avLst/>
          </a:prstGeom>
          <a:noFill/>
          <a:extLst>
            <a:ext uri="{909E8E84-426E-40DD-AFC4-6F175D3DCCD1}">
              <a14:hiddenFill xmlns:a14="http://schemas.microsoft.com/office/drawing/2010/main">
                <a:solidFill>
                  <a:srgbClr val="FFFFFF"/>
                </a:solidFill>
              </a14:hiddenFill>
            </a:ext>
          </a:extLst>
        </p:spPr>
      </p:pic>
      <p:sp>
        <p:nvSpPr>
          <p:cNvPr id="63" name="Arc 62">
            <a:extLst>
              <a:ext uri="{FF2B5EF4-FFF2-40B4-BE49-F238E27FC236}">
                <a16:creationId xmlns:a16="http://schemas.microsoft.com/office/drawing/2014/main" id="{2E05A5A7-14BD-40B4-ABF9-FDC4C33B28E2}"/>
              </a:ext>
            </a:extLst>
          </p:cNvPr>
          <p:cNvSpPr/>
          <p:nvPr/>
        </p:nvSpPr>
        <p:spPr>
          <a:xfrm rot="295659">
            <a:off x="981849" y="2152681"/>
            <a:ext cx="3736599" cy="3807136"/>
          </a:xfrm>
          <a:prstGeom prst="arc">
            <a:avLst>
              <a:gd name="adj1" fmla="val 15685551"/>
              <a:gd name="adj2" fmla="val 5407393"/>
            </a:avLst>
          </a:prstGeom>
          <a:ln w="76200">
            <a:gradFill flip="none" rotWithShape="1">
              <a:gsLst>
                <a:gs pos="0">
                  <a:schemeClr val="accent4">
                    <a:lumMod val="20000"/>
                    <a:lumOff val="80000"/>
                  </a:schemeClr>
                </a:gs>
                <a:gs pos="85000">
                  <a:schemeClr val="accent4"/>
                </a:gs>
              </a:gsLst>
              <a:lin ang="0" scaled="1"/>
              <a:tileRect/>
            </a:gra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58" name="Oval 257">
            <a:extLst>
              <a:ext uri="{FF2B5EF4-FFF2-40B4-BE49-F238E27FC236}">
                <a16:creationId xmlns:a16="http://schemas.microsoft.com/office/drawing/2014/main" id="{FC81A3BD-1A00-4BD9-B10E-B9A658E008D3}"/>
              </a:ext>
            </a:extLst>
          </p:cNvPr>
          <p:cNvSpPr/>
          <p:nvPr/>
        </p:nvSpPr>
        <p:spPr>
          <a:xfrm>
            <a:off x="3326209" y="5601968"/>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5</a:t>
            </a:r>
          </a:p>
        </p:txBody>
      </p:sp>
      <p:sp>
        <p:nvSpPr>
          <p:cNvPr id="264" name="Oval 263">
            <a:extLst>
              <a:ext uri="{FF2B5EF4-FFF2-40B4-BE49-F238E27FC236}">
                <a16:creationId xmlns:a16="http://schemas.microsoft.com/office/drawing/2014/main" id="{0118E017-6EF1-4217-9595-571E5FBFE81B}"/>
              </a:ext>
            </a:extLst>
          </p:cNvPr>
          <p:cNvSpPr/>
          <p:nvPr/>
        </p:nvSpPr>
        <p:spPr>
          <a:xfrm>
            <a:off x="4397851" y="3198185"/>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3</a:t>
            </a:r>
          </a:p>
        </p:txBody>
      </p:sp>
      <p:sp>
        <p:nvSpPr>
          <p:cNvPr id="265" name="Oval 264">
            <a:extLst>
              <a:ext uri="{FF2B5EF4-FFF2-40B4-BE49-F238E27FC236}">
                <a16:creationId xmlns:a16="http://schemas.microsoft.com/office/drawing/2014/main" id="{F9DA9BC2-8740-49BC-9AA6-1EB6075A4239}"/>
              </a:ext>
            </a:extLst>
          </p:cNvPr>
          <p:cNvSpPr/>
          <p:nvPr/>
        </p:nvSpPr>
        <p:spPr>
          <a:xfrm>
            <a:off x="4369590" y="4627099"/>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4</a:t>
            </a:r>
          </a:p>
        </p:txBody>
      </p:sp>
      <p:sp>
        <p:nvSpPr>
          <p:cNvPr id="257" name="Oval 256">
            <a:extLst>
              <a:ext uri="{FF2B5EF4-FFF2-40B4-BE49-F238E27FC236}">
                <a16:creationId xmlns:a16="http://schemas.microsoft.com/office/drawing/2014/main" id="{9139127C-B7B1-419E-BE8E-DE9BE77B637F}"/>
              </a:ext>
            </a:extLst>
          </p:cNvPr>
          <p:cNvSpPr/>
          <p:nvPr/>
        </p:nvSpPr>
        <p:spPr>
          <a:xfrm>
            <a:off x="3331976" y="2120735"/>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62" name="TextBox 61">
            <a:extLst>
              <a:ext uri="{FF2B5EF4-FFF2-40B4-BE49-F238E27FC236}">
                <a16:creationId xmlns:a16="http://schemas.microsoft.com/office/drawing/2014/main" id="{49F09E58-1891-4B30-8FBD-2F96D3B10797}"/>
              </a:ext>
            </a:extLst>
          </p:cNvPr>
          <p:cNvSpPr txBox="1"/>
          <p:nvPr/>
        </p:nvSpPr>
        <p:spPr>
          <a:xfrm rot="21555659">
            <a:off x="2244098" y="3768466"/>
            <a:ext cx="1136872" cy="492443"/>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00558C"/>
                </a:solidFill>
                <a:effectLst/>
                <a:uLnTx/>
                <a:uFillTx/>
                <a:latin typeface="Arial" panose="020B0604020202020204"/>
                <a:ea typeface="+mn-ea"/>
                <a:cs typeface="+mn-cs"/>
              </a:rPr>
              <a:t>TotalAgility</a:t>
            </a:r>
            <a:endParaRPr kumimoji="0" lang="en-US" sz="1600" b="1" i="0" u="none" strike="noStrike" kern="1200" cap="none" spc="0" normalizeH="0" baseline="0" noProof="0">
              <a:ln>
                <a:noFill/>
              </a:ln>
              <a:solidFill>
                <a:srgbClr val="00558C"/>
              </a:solidFill>
              <a:effectLst/>
              <a:uLnTx/>
              <a:uFillTx/>
              <a:latin typeface="Arial" panose="020B0604020202020204"/>
              <a:ea typeface="+mn-ea"/>
              <a:cs typeface="+mn-cs"/>
            </a:endParaRPr>
          </a:p>
        </p:txBody>
      </p:sp>
      <p:sp>
        <p:nvSpPr>
          <p:cNvPr id="254" name="Arc 253">
            <a:extLst>
              <a:ext uri="{FF2B5EF4-FFF2-40B4-BE49-F238E27FC236}">
                <a16:creationId xmlns:a16="http://schemas.microsoft.com/office/drawing/2014/main" id="{46786747-4B49-4FBA-9828-CB9942C6890F}"/>
              </a:ext>
            </a:extLst>
          </p:cNvPr>
          <p:cNvSpPr/>
          <p:nvPr/>
        </p:nvSpPr>
        <p:spPr>
          <a:xfrm rot="21391282" flipH="1">
            <a:off x="844500" y="2156445"/>
            <a:ext cx="3736599" cy="3807138"/>
          </a:xfrm>
          <a:prstGeom prst="arc">
            <a:avLst>
              <a:gd name="adj1" fmla="val 15744887"/>
              <a:gd name="adj2" fmla="val 5484418"/>
            </a:avLst>
          </a:prstGeom>
          <a:ln w="76200">
            <a:gradFill flip="none" rotWithShape="1">
              <a:gsLst>
                <a:gs pos="0">
                  <a:schemeClr val="accent4">
                    <a:lumMod val="20000"/>
                    <a:lumOff val="80000"/>
                  </a:schemeClr>
                </a:gs>
                <a:gs pos="85000">
                  <a:schemeClr val="accent4"/>
                </a:gs>
              </a:gsLst>
              <a:lin ang="0" scaled="1"/>
              <a:tileRect/>
            </a:gra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62" name="Oval 261">
            <a:extLst>
              <a:ext uri="{FF2B5EF4-FFF2-40B4-BE49-F238E27FC236}">
                <a16:creationId xmlns:a16="http://schemas.microsoft.com/office/drawing/2014/main" id="{A246A720-1AB4-4263-BADE-76DA643B7459}"/>
              </a:ext>
            </a:extLst>
          </p:cNvPr>
          <p:cNvSpPr/>
          <p:nvPr/>
        </p:nvSpPr>
        <p:spPr>
          <a:xfrm>
            <a:off x="1795948" y="2102559"/>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9</a:t>
            </a:r>
          </a:p>
        </p:txBody>
      </p:sp>
      <p:sp>
        <p:nvSpPr>
          <p:cNvPr id="261" name="Oval 260">
            <a:extLst>
              <a:ext uri="{FF2B5EF4-FFF2-40B4-BE49-F238E27FC236}">
                <a16:creationId xmlns:a16="http://schemas.microsoft.com/office/drawing/2014/main" id="{13EAA4DE-FA92-4ADE-86A2-76360C67F1CA}"/>
              </a:ext>
            </a:extLst>
          </p:cNvPr>
          <p:cNvSpPr/>
          <p:nvPr/>
        </p:nvSpPr>
        <p:spPr>
          <a:xfrm>
            <a:off x="817326" y="3102921"/>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8</a:t>
            </a:r>
          </a:p>
        </p:txBody>
      </p:sp>
      <p:sp>
        <p:nvSpPr>
          <p:cNvPr id="260" name="Oval 259">
            <a:extLst>
              <a:ext uri="{FF2B5EF4-FFF2-40B4-BE49-F238E27FC236}">
                <a16:creationId xmlns:a16="http://schemas.microsoft.com/office/drawing/2014/main" id="{8EFF16D7-86EE-4A6F-B096-B901DBF20DF3}"/>
              </a:ext>
            </a:extLst>
          </p:cNvPr>
          <p:cNvSpPr/>
          <p:nvPr/>
        </p:nvSpPr>
        <p:spPr>
          <a:xfrm>
            <a:off x="776322" y="4601708"/>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7</a:t>
            </a:r>
          </a:p>
        </p:txBody>
      </p:sp>
      <p:sp>
        <p:nvSpPr>
          <p:cNvPr id="259" name="Oval 258">
            <a:extLst>
              <a:ext uri="{FF2B5EF4-FFF2-40B4-BE49-F238E27FC236}">
                <a16:creationId xmlns:a16="http://schemas.microsoft.com/office/drawing/2014/main" id="{18247881-1BEB-4E22-95E0-C65622B7B0DE}"/>
              </a:ext>
            </a:extLst>
          </p:cNvPr>
          <p:cNvSpPr/>
          <p:nvPr/>
        </p:nvSpPr>
        <p:spPr>
          <a:xfrm>
            <a:off x="1852349" y="5612400"/>
            <a:ext cx="381102" cy="381102"/>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6</a:t>
            </a:r>
          </a:p>
        </p:txBody>
      </p:sp>
      <p:sp>
        <p:nvSpPr>
          <p:cNvPr id="64" name="Oval 63">
            <a:extLst>
              <a:ext uri="{FF2B5EF4-FFF2-40B4-BE49-F238E27FC236}">
                <a16:creationId xmlns:a16="http://schemas.microsoft.com/office/drawing/2014/main" id="{D947830F-E973-43BE-B2C7-C72F16591476}"/>
              </a:ext>
            </a:extLst>
          </p:cNvPr>
          <p:cNvSpPr/>
          <p:nvPr/>
        </p:nvSpPr>
        <p:spPr>
          <a:xfrm>
            <a:off x="1962289" y="3891754"/>
            <a:ext cx="286327" cy="286327"/>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65" name="Oval 64">
            <a:extLst>
              <a:ext uri="{FF2B5EF4-FFF2-40B4-BE49-F238E27FC236}">
                <a16:creationId xmlns:a16="http://schemas.microsoft.com/office/drawing/2014/main" id="{E0D0EE7E-DAFA-498D-A0E7-2C6F785EBEBE}"/>
              </a:ext>
            </a:extLst>
          </p:cNvPr>
          <p:cNvSpPr/>
          <p:nvPr/>
        </p:nvSpPr>
        <p:spPr>
          <a:xfrm>
            <a:off x="5543031" y="6042328"/>
            <a:ext cx="314960" cy="314960"/>
          </a:xfrm>
          <a:prstGeom prst="ellipse">
            <a:avLst/>
          </a:prstGeom>
          <a:solidFill>
            <a:schemeClr val="accent2"/>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9</a:t>
            </a:r>
          </a:p>
        </p:txBody>
      </p:sp>
      <p:sp>
        <p:nvSpPr>
          <p:cNvPr id="5" name="shp_Folio">
            <a:extLst>
              <a:ext uri="{FF2B5EF4-FFF2-40B4-BE49-F238E27FC236}">
                <a16:creationId xmlns:a16="http://schemas.microsoft.com/office/drawing/2014/main" id="{FA383A15-0E38-42CF-8AFA-D85C58958CE8}"/>
              </a:ext>
            </a:extLst>
          </p:cNvPr>
          <p:cNvSpPr>
            <a:spLocks noGrp="1"/>
          </p:cNvSpPr>
          <p:nvPr>
            <p:ph type="sldNum" sz="quarter" idx="4"/>
          </p:nvPr>
        </p:nvSpPr>
        <p:spPr>
          <a:xfrm>
            <a:off x="11514628" y="6557745"/>
            <a:ext cx="97013" cy="17851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3565A"/>
                </a:solidFill>
                <a:effectLst/>
                <a:uLnTx/>
                <a:uFillTx/>
                <a:latin typeface="Arial" panose="020B0604020202020204" pitchFamily="34" charset="0"/>
                <a:ea typeface="+mn-ea"/>
                <a:cs typeface="+mn-cs"/>
              </a:rPr>
              <a:t>9</a:t>
            </a:r>
          </a:p>
        </p:txBody>
      </p:sp>
    </p:spTree>
    <p:custDataLst>
      <p:tags r:id="rId1"/>
    </p:custDataLst>
    <p:extLst>
      <p:ext uri="{BB962C8B-B14F-4D97-AF65-F5344CB8AC3E}">
        <p14:creationId xmlns:p14="http://schemas.microsoft.com/office/powerpoint/2010/main" val="307288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34">
            <a:extLst>
              <a:ext uri="{FF2B5EF4-FFF2-40B4-BE49-F238E27FC236}">
                <a16:creationId xmlns:a16="http://schemas.microsoft.com/office/drawing/2014/main" id="{A12B5521-93A6-4106-AAC9-83362E9DC7B0}"/>
              </a:ext>
            </a:extLst>
          </p:cNvPr>
          <p:cNvSpPr/>
          <p:nvPr/>
        </p:nvSpPr>
        <p:spPr>
          <a:xfrm>
            <a:off x="2210579" y="1654366"/>
            <a:ext cx="4669179" cy="3492826"/>
          </a:xfrm>
          <a:prstGeom prst="roundRect">
            <a:avLst>
              <a:gd name="adj" fmla="val 1184"/>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Intelligent Automation</a:t>
            </a:r>
          </a:p>
        </p:txBody>
      </p:sp>
      <p:sp>
        <p:nvSpPr>
          <p:cNvPr id="73" name="Rounded Rectangle 56">
            <a:extLst>
              <a:ext uri="{FF2B5EF4-FFF2-40B4-BE49-F238E27FC236}">
                <a16:creationId xmlns:a16="http://schemas.microsoft.com/office/drawing/2014/main" id="{A5BC45D0-AF96-41FE-BB7C-78D72F4FD444}"/>
              </a:ext>
            </a:extLst>
          </p:cNvPr>
          <p:cNvSpPr/>
          <p:nvPr/>
        </p:nvSpPr>
        <p:spPr>
          <a:xfrm>
            <a:off x="2355245" y="2287249"/>
            <a:ext cx="4375755" cy="2684681"/>
          </a:xfrm>
          <a:prstGeom prst="roundRect">
            <a:avLst>
              <a:gd name="adj" fmla="val 2201"/>
            </a:avLst>
          </a:prstGeom>
          <a:solidFill>
            <a:schemeClr val="accent1">
              <a:lumMod val="60000"/>
              <a:lumOff val="40000"/>
            </a:schemeClr>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TotalAgility</a:t>
            </a:r>
          </a:p>
        </p:txBody>
      </p:sp>
      <p:sp>
        <p:nvSpPr>
          <p:cNvPr id="84" name="Rounded Rectangle 41">
            <a:extLst>
              <a:ext uri="{FF2B5EF4-FFF2-40B4-BE49-F238E27FC236}">
                <a16:creationId xmlns:a16="http://schemas.microsoft.com/office/drawing/2014/main" id="{28B9AB1B-EE12-4D19-8C41-4B56C574DC85}"/>
              </a:ext>
            </a:extLst>
          </p:cNvPr>
          <p:cNvSpPr/>
          <p:nvPr/>
        </p:nvSpPr>
        <p:spPr>
          <a:xfrm>
            <a:off x="5273336" y="2334827"/>
            <a:ext cx="1393794" cy="2601157"/>
          </a:xfrm>
          <a:prstGeom prst="roundRect">
            <a:avLst>
              <a:gd name="adj" fmla="val 2201"/>
            </a:avLst>
          </a:prstGeom>
          <a:solidFill>
            <a:schemeClr val="accent5">
              <a:lumMod val="60000"/>
              <a:lumOff val="40000"/>
            </a:schemeClr>
          </a:solidFill>
          <a:ln w="19050">
            <a:solidFill>
              <a:srgbClr val="FF0000"/>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7" name="Title 1">
            <a:extLst>
              <a:ext uri="{FF2B5EF4-FFF2-40B4-BE49-F238E27FC236}">
                <a16:creationId xmlns:a16="http://schemas.microsoft.com/office/drawing/2014/main" id="{3B358C0C-D703-4E11-B762-E1F9D74A8747}"/>
              </a:ext>
            </a:extLst>
          </p:cNvPr>
          <p:cNvSpPr txBox="1">
            <a:spLocks/>
          </p:cNvSpPr>
          <p:nvPr/>
        </p:nvSpPr>
        <p:spPr>
          <a:xfrm>
            <a:off x="942974" y="264151"/>
            <a:ext cx="10747215" cy="994664"/>
          </a:xfrm>
          <a:prstGeom prst="rect">
            <a:avLst/>
          </a:prstGeom>
        </p:spPr>
        <p:txBody>
          <a:bodyPr vert="horz" lIns="0" tIns="91440" rIns="0" bIns="91440" rtlCol="0" anchor="ctr" anchorCtr="0">
            <a:noAutofit/>
          </a:bodyPr>
          <a:lstStyle>
            <a:lvl1pPr algn="l" defTabSz="899010" rtl="0" eaLnBrk="1" latinLnBrk="0" hangingPunct="1">
              <a:lnSpc>
                <a:spcPct val="90000"/>
              </a:lnSpc>
              <a:spcBef>
                <a:spcPct val="0"/>
              </a:spcBef>
              <a:buNone/>
              <a:defRPr lang="en-US" sz="2500" b="1" i="0" kern="1200" baseline="0" dirty="0">
                <a:solidFill>
                  <a:srgbClr val="00558C"/>
                </a:solidFill>
                <a:latin typeface="+mj-lt"/>
                <a:ea typeface="+mj-ea"/>
                <a:cs typeface="+mj-cs"/>
              </a:defRPr>
            </a:lvl1pPr>
          </a:lstStyle>
          <a:p>
            <a:pPr marL="0" marR="0" lvl="0" indent="0" algn="l" defTabSz="89901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a:ln>
                  <a:noFill/>
                </a:ln>
                <a:solidFill>
                  <a:srgbClr val="00558C"/>
                </a:solidFill>
                <a:effectLst/>
                <a:uLnTx/>
                <a:uFillTx/>
                <a:latin typeface="Arial" panose="020B0604020202020204"/>
                <a:ea typeface="+mj-ea"/>
                <a:cs typeface="+mj-cs"/>
              </a:rPr>
              <a:t>Portfolio Architecture and Key Platform Integrations</a:t>
            </a:r>
          </a:p>
        </p:txBody>
      </p:sp>
      <p:sp>
        <p:nvSpPr>
          <p:cNvPr id="74" name="Rounded Rectangle 4">
            <a:extLst>
              <a:ext uri="{FF2B5EF4-FFF2-40B4-BE49-F238E27FC236}">
                <a16:creationId xmlns:a16="http://schemas.microsoft.com/office/drawing/2014/main" id="{552466EE-398C-488F-B561-B47DC77BB0F2}"/>
              </a:ext>
            </a:extLst>
          </p:cNvPr>
          <p:cNvSpPr/>
          <p:nvPr/>
        </p:nvSpPr>
        <p:spPr>
          <a:xfrm>
            <a:off x="2454635" y="4274483"/>
            <a:ext cx="2446645" cy="403412"/>
          </a:xfrm>
          <a:prstGeom prst="roundRect">
            <a:avLst>
              <a:gd name="adj" fmla="val 17001"/>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Process Repository</a:t>
            </a:r>
          </a:p>
        </p:txBody>
      </p:sp>
      <p:cxnSp>
        <p:nvCxnSpPr>
          <p:cNvPr id="75" name="Straight Arrow Connector 74">
            <a:extLst>
              <a:ext uri="{FF2B5EF4-FFF2-40B4-BE49-F238E27FC236}">
                <a16:creationId xmlns:a16="http://schemas.microsoft.com/office/drawing/2014/main" id="{8B34B772-E6B1-4E6B-AC8A-6C878E4DC3EC}"/>
              </a:ext>
            </a:extLst>
          </p:cNvPr>
          <p:cNvCxnSpPr>
            <a:cxnSpLocks/>
            <a:stCxn id="81" idx="2"/>
          </p:cNvCxnSpPr>
          <p:nvPr/>
        </p:nvCxnSpPr>
        <p:spPr>
          <a:xfrm>
            <a:off x="4352641" y="3125005"/>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65ECE0-E875-4813-9A2C-310836B9F217}"/>
              </a:ext>
            </a:extLst>
          </p:cNvPr>
          <p:cNvCxnSpPr>
            <a:cxnSpLocks/>
            <a:stCxn id="82" idx="2"/>
          </p:cNvCxnSpPr>
          <p:nvPr/>
        </p:nvCxnSpPr>
        <p:spPr>
          <a:xfrm>
            <a:off x="3003275" y="3125005"/>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DDC0118-10E0-4DAD-BDAD-4A86DDAAEC2F}"/>
              </a:ext>
            </a:extLst>
          </p:cNvPr>
          <p:cNvCxnSpPr>
            <a:cxnSpLocks/>
            <a:stCxn id="90" idx="2"/>
            <a:endCxn id="74" idx="0"/>
          </p:cNvCxnSpPr>
          <p:nvPr/>
        </p:nvCxnSpPr>
        <p:spPr>
          <a:xfrm>
            <a:off x="3677958" y="3901450"/>
            <a:ext cx="0" cy="373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41">
            <a:extLst>
              <a:ext uri="{FF2B5EF4-FFF2-40B4-BE49-F238E27FC236}">
                <a16:creationId xmlns:a16="http://schemas.microsoft.com/office/drawing/2014/main" id="{37381C5E-FCEF-4F9D-908D-E19555933245}"/>
              </a:ext>
            </a:extLst>
          </p:cNvPr>
          <p:cNvSpPr/>
          <p:nvPr/>
        </p:nvSpPr>
        <p:spPr>
          <a:xfrm>
            <a:off x="265996" y="1667715"/>
            <a:ext cx="1779289" cy="3493516"/>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0160">
                  <a:noFill/>
                  <a:prstDash val="solid"/>
                </a:ln>
                <a:solidFill>
                  <a:prstClr val="white"/>
                </a:solidFill>
                <a:effectLst/>
                <a:uLnTx/>
                <a:uFillTx/>
                <a:latin typeface="Arial" panose="020B0604020202020204"/>
                <a:ea typeface="+mn-ea"/>
                <a:cs typeface="+mn-cs"/>
              </a:rPr>
              <a:t>Applications</a:t>
            </a:r>
          </a:p>
        </p:txBody>
      </p:sp>
      <p:sp>
        <p:nvSpPr>
          <p:cNvPr id="79" name="Rounded Rectangle 14">
            <a:extLst>
              <a:ext uri="{FF2B5EF4-FFF2-40B4-BE49-F238E27FC236}">
                <a16:creationId xmlns:a16="http://schemas.microsoft.com/office/drawing/2014/main" id="{EF3E5B15-F73F-47F5-BB0E-1C13AA8ECAD1}"/>
              </a:ext>
            </a:extLst>
          </p:cNvPr>
          <p:cNvSpPr/>
          <p:nvPr/>
        </p:nvSpPr>
        <p:spPr>
          <a:xfrm>
            <a:off x="406646" y="3498038"/>
            <a:ext cx="1463040"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Essentials</a:t>
            </a:r>
          </a:p>
        </p:txBody>
      </p:sp>
      <p:sp>
        <p:nvSpPr>
          <p:cNvPr id="81" name="Rounded Rectangle 10">
            <a:extLst>
              <a:ext uri="{FF2B5EF4-FFF2-40B4-BE49-F238E27FC236}">
                <a16:creationId xmlns:a16="http://schemas.microsoft.com/office/drawing/2014/main" id="{B4FFC6D6-1480-49B6-87C2-59656A5F576E}"/>
              </a:ext>
            </a:extLst>
          </p:cNvPr>
          <p:cNvSpPr/>
          <p:nvPr/>
        </p:nvSpPr>
        <p:spPr>
          <a:xfrm>
            <a:off x="3804001" y="2721593"/>
            <a:ext cx="1097280" cy="403412"/>
          </a:xfrm>
          <a:prstGeom prst="roundRect">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Client UX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Services</a:t>
            </a:r>
          </a:p>
        </p:txBody>
      </p:sp>
      <p:sp>
        <p:nvSpPr>
          <p:cNvPr id="82" name="Rounded Rectangle 28">
            <a:extLst>
              <a:ext uri="{FF2B5EF4-FFF2-40B4-BE49-F238E27FC236}">
                <a16:creationId xmlns:a16="http://schemas.microsoft.com/office/drawing/2014/main" id="{8F2C15B6-9E0D-471E-8063-1BD004E614D7}"/>
              </a:ext>
            </a:extLst>
          </p:cNvPr>
          <p:cNvSpPr/>
          <p:nvPr/>
        </p:nvSpPr>
        <p:spPr>
          <a:xfrm>
            <a:off x="2454635" y="2721593"/>
            <a:ext cx="1097280" cy="403412"/>
          </a:xfrm>
          <a:prstGeom prst="roundRect">
            <a:avLst>
              <a:gd name="adj" fmla="val 11997"/>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Design Studio </a:t>
            </a:r>
          </a:p>
        </p:txBody>
      </p:sp>
      <p:sp>
        <p:nvSpPr>
          <p:cNvPr id="83" name="Rounded Rectangle 41">
            <a:extLst>
              <a:ext uri="{FF2B5EF4-FFF2-40B4-BE49-F238E27FC236}">
                <a16:creationId xmlns:a16="http://schemas.microsoft.com/office/drawing/2014/main" id="{3E980FF0-DD36-4C8D-8DF9-29882DEC5E97}"/>
              </a:ext>
            </a:extLst>
          </p:cNvPr>
          <p:cNvSpPr/>
          <p:nvPr/>
        </p:nvSpPr>
        <p:spPr>
          <a:xfrm>
            <a:off x="210709" y="5311623"/>
            <a:ext cx="8636306" cy="1076347"/>
          </a:xfrm>
          <a:prstGeom prst="roundRect">
            <a:avLst>
              <a:gd name="adj" fmla="val 2201"/>
            </a:avLst>
          </a:prstGeom>
          <a:solidFill>
            <a:schemeClr val="bg1">
              <a:lumMod val="65000"/>
            </a:schemeClr>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Shared Capture Services</a:t>
            </a:r>
          </a:p>
        </p:txBody>
      </p:sp>
      <p:sp>
        <p:nvSpPr>
          <p:cNvPr id="85" name="Rounded Rectangle 20">
            <a:extLst>
              <a:ext uri="{FF2B5EF4-FFF2-40B4-BE49-F238E27FC236}">
                <a16:creationId xmlns:a16="http://schemas.microsoft.com/office/drawing/2014/main" id="{E867D266-99C2-4450-B36B-082E5A0A88CC}"/>
              </a:ext>
            </a:extLst>
          </p:cNvPr>
          <p:cNvSpPr/>
          <p:nvPr/>
        </p:nvSpPr>
        <p:spPr>
          <a:xfrm>
            <a:off x="5337832" y="3938184"/>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eSignature </a:t>
            </a:r>
            <a:r>
              <a:rPr kumimoji="0" lang="en-US" sz="1000" b="0" i="1" u="none" strike="noStrike" kern="1200" cap="none" spc="0" normalizeH="0" baseline="0" noProof="0">
                <a:ln>
                  <a:noFill/>
                </a:ln>
                <a:solidFill>
                  <a:prstClr val="white"/>
                </a:solidFill>
                <a:effectLst/>
                <a:uLnTx/>
                <a:uFillTx/>
                <a:latin typeface="Arial" panose="020B0604020202020204"/>
                <a:ea typeface="+mn-ea"/>
                <a:cs typeface="+mn-cs"/>
              </a:rPr>
              <a:t>(SignDoc)</a:t>
            </a:r>
          </a:p>
        </p:txBody>
      </p:sp>
      <p:sp>
        <p:nvSpPr>
          <p:cNvPr id="86" name="Rounded Rectangle 22">
            <a:extLst>
              <a:ext uri="{FF2B5EF4-FFF2-40B4-BE49-F238E27FC236}">
                <a16:creationId xmlns:a16="http://schemas.microsoft.com/office/drawing/2014/main" id="{D1EAE11C-3EBB-4CE4-80D4-65C6E1DF63CD}"/>
              </a:ext>
            </a:extLst>
          </p:cNvPr>
          <p:cNvSpPr/>
          <p:nvPr/>
        </p:nvSpPr>
        <p:spPr>
          <a:xfrm>
            <a:off x="5337832" y="3422725"/>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Customer Communications</a:t>
            </a:r>
          </a:p>
        </p:txBody>
      </p:sp>
      <p:sp>
        <p:nvSpPr>
          <p:cNvPr id="87" name="Rounded Rectangle 21">
            <a:extLst>
              <a:ext uri="{FF2B5EF4-FFF2-40B4-BE49-F238E27FC236}">
                <a16:creationId xmlns:a16="http://schemas.microsoft.com/office/drawing/2014/main" id="{11C16A7A-4EB3-4AB8-BB4B-E7517E64E59C}"/>
              </a:ext>
            </a:extLst>
          </p:cNvPr>
          <p:cNvSpPr/>
          <p:nvPr/>
        </p:nvSpPr>
        <p:spPr>
          <a:xfrm>
            <a:off x="5337832" y="2907266"/>
            <a:ext cx="1263052"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Analytics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0" i="1" u="none" strike="noStrike" kern="1200" cap="none" spc="0" normalizeH="0" baseline="0" noProof="0">
                <a:ln>
                  <a:noFill/>
                </a:ln>
                <a:solidFill>
                  <a:prstClr val="white"/>
                </a:solidFill>
                <a:effectLst/>
                <a:uLnTx/>
                <a:uFillTx/>
                <a:latin typeface="Arial" panose="020B0604020202020204"/>
                <a:ea typeface="+mn-ea"/>
                <a:cs typeface="+mn-cs"/>
              </a:rPr>
              <a:t>(Insight)</a:t>
            </a:r>
          </a:p>
        </p:txBody>
      </p:sp>
      <p:sp>
        <p:nvSpPr>
          <p:cNvPr id="88" name="Rounded Rectangle 14">
            <a:extLst>
              <a:ext uri="{FF2B5EF4-FFF2-40B4-BE49-F238E27FC236}">
                <a16:creationId xmlns:a16="http://schemas.microsoft.com/office/drawing/2014/main" id="{A5585D23-3036-4A42-86C7-DE7F49950440}"/>
              </a:ext>
            </a:extLst>
          </p:cNvPr>
          <p:cNvSpPr/>
          <p:nvPr/>
        </p:nvSpPr>
        <p:spPr>
          <a:xfrm>
            <a:off x="5337832" y="2391807"/>
            <a:ext cx="1263052"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89" name="Rounded Rectangle 14">
            <a:extLst>
              <a:ext uri="{FF2B5EF4-FFF2-40B4-BE49-F238E27FC236}">
                <a16:creationId xmlns:a16="http://schemas.microsoft.com/office/drawing/2014/main" id="{0756BD11-04A8-4871-A768-E2CBD34099BA}"/>
              </a:ext>
            </a:extLst>
          </p:cNvPr>
          <p:cNvSpPr/>
          <p:nvPr/>
        </p:nvSpPr>
        <p:spPr>
          <a:xfrm>
            <a:off x="5337832" y="4453644"/>
            <a:ext cx="1263052"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Mobile</a:t>
            </a:r>
          </a:p>
        </p:txBody>
      </p:sp>
      <p:sp>
        <p:nvSpPr>
          <p:cNvPr id="90" name="Rounded Rectangle 9">
            <a:extLst>
              <a:ext uri="{FF2B5EF4-FFF2-40B4-BE49-F238E27FC236}">
                <a16:creationId xmlns:a16="http://schemas.microsoft.com/office/drawing/2014/main" id="{95D15B4E-1C03-45E4-94E1-3B3811487223}"/>
              </a:ext>
            </a:extLst>
          </p:cNvPr>
          <p:cNvSpPr/>
          <p:nvPr/>
        </p:nvSpPr>
        <p:spPr>
          <a:xfrm>
            <a:off x="2454635" y="3498038"/>
            <a:ext cx="2446645" cy="403412"/>
          </a:xfrm>
          <a:prstGeom prst="roundRect">
            <a:avLst>
              <a:gd name="adj" fmla="val 20051"/>
            </a:avLst>
          </a:prstGeom>
          <a:solidFill>
            <a:schemeClr val="accent1">
              <a:lumMod val="60000"/>
              <a:lumOff val="40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Process Orchestration </a:t>
            </a:r>
            <a:b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Service </a:t>
            </a:r>
          </a:p>
        </p:txBody>
      </p:sp>
      <p:sp>
        <p:nvSpPr>
          <p:cNvPr id="91" name="Rounded Rectangle 41">
            <a:extLst>
              <a:ext uri="{FF2B5EF4-FFF2-40B4-BE49-F238E27FC236}">
                <a16:creationId xmlns:a16="http://schemas.microsoft.com/office/drawing/2014/main" id="{C57A26DD-80E4-48D8-B90F-33E6B771DB14}"/>
              </a:ext>
            </a:extLst>
          </p:cNvPr>
          <p:cNvSpPr/>
          <p:nvPr/>
        </p:nvSpPr>
        <p:spPr>
          <a:xfrm>
            <a:off x="7067726" y="1654328"/>
            <a:ext cx="1779289" cy="3493516"/>
          </a:xfrm>
          <a:prstGeom prst="roundRect">
            <a:avLst>
              <a:gd name="adj" fmla="val 2201"/>
            </a:avLst>
          </a:prstGeom>
          <a:solidFill>
            <a:srgbClr val="00558C"/>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Print Automation</a:t>
            </a:r>
          </a:p>
        </p:txBody>
      </p:sp>
      <p:sp>
        <p:nvSpPr>
          <p:cNvPr id="92" name="Rounded Rectangle 14">
            <a:extLst>
              <a:ext uri="{FF2B5EF4-FFF2-40B4-BE49-F238E27FC236}">
                <a16:creationId xmlns:a16="http://schemas.microsoft.com/office/drawing/2014/main" id="{1D9DA06E-028D-4A93-A889-7DEC4DAB940A}"/>
              </a:ext>
            </a:extLst>
          </p:cNvPr>
          <p:cNvSpPr/>
          <p:nvPr/>
        </p:nvSpPr>
        <p:spPr>
          <a:xfrm>
            <a:off x="7225850" y="3587618"/>
            <a:ext cx="1463040"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Printix</a:t>
            </a:r>
          </a:p>
        </p:txBody>
      </p:sp>
      <p:sp>
        <p:nvSpPr>
          <p:cNvPr id="93" name="Rounded Rectangle 14">
            <a:extLst>
              <a:ext uri="{FF2B5EF4-FFF2-40B4-BE49-F238E27FC236}">
                <a16:creationId xmlns:a16="http://schemas.microsoft.com/office/drawing/2014/main" id="{709BF631-CF8C-439E-A6DE-173EB03CBE16}"/>
              </a:ext>
            </a:extLst>
          </p:cNvPr>
          <p:cNvSpPr/>
          <p:nvPr/>
        </p:nvSpPr>
        <p:spPr>
          <a:xfrm>
            <a:off x="435509"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Omnipage Capture SDK</a:t>
            </a:r>
          </a:p>
        </p:txBody>
      </p:sp>
      <p:sp>
        <p:nvSpPr>
          <p:cNvPr id="94" name="Rounded Rectangle 14">
            <a:extLst>
              <a:ext uri="{FF2B5EF4-FFF2-40B4-BE49-F238E27FC236}">
                <a16:creationId xmlns:a16="http://schemas.microsoft.com/office/drawing/2014/main" id="{7767B4EC-AFD3-4350-A12E-AA1A22A5EBC8}"/>
              </a:ext>
            </a:extLst>
          </p:cNvPr>
          <p:cNvSpPr/>
          <p:nvPr/>
        </p:nvSpPr>
        <p:spPr>
          <a:xfrm>
            <a:off x="2581170"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Atalasoft</a:t>
            </a:r>
          </a:p>
        </p:txBody>
      </p:sp>
      <p:sp>
        <p:nvSpPr>
          <p:cNvPr id="95" name="Rounded Rectangle 14">
            <a:extLst>
              <a:ext uri="{FF2B5EF4-FFF2-40B4-BE49-F238E27FC236}">
                <a16:creationId xmlns:a16="http://schemas.microsoft.com/office/drawing/2014/main" id="{D2B28930-ADA3-411D-820A-DEC7690D6ABC}"/>
              </a:ext>
            </a:extLst>
          </p:cNvPr>
          <p:cNvSpPr/>
          <p:nvPr/>
        </p:nvSpPr>
        <p:spPr>
          <a:xfrm>
            <a:off x="6872493"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Transformation</a:t>
            </a:r>
          </a:p>
        </p:txBody>
      </p:sp>
      <p:sp>
        <p:nvSpPr>
          <p:cNvPr id="96" name="Rounded Rectangle 14">
            <a:extLst>
              <a:ext uri="{FF2B5EF4-FFF2-40B4-BE49-F238E27FC236}">
                <a16:creationId xmlns:a16="http://schemas.microsoft.com/office/drawing/2014/main" id="{0330CB64-8796-49B8-85C8-621424AF978B}"/>
              </a:ext>
            </a:extLst>
          </p:cNvPr>
          <p:cNvSpPr/>
          <p:nvPr/>
        </p:nvSpPr>
        <p:spPr>
          <a:xfrm>
            <a:off x="4726831" y="5768696"/>
            <a:ext cx="1717813" cy="403412"/>
          </a:xfrm>
          <a:prstGeom prst="roundRect">
            <a:avLst>
              <a:gd name="adj" fmla="val 8741"/>
            </a:avLst>
          </a:prstGeom>
          <a:solidFill>
            <a:schemeClr val="bg1">
              <a:lumMod val="65000"/>
            </a:schemeClr>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Virtual Rescan (VRS)</a:t>
            </a:r>
          </a:p>
        </p:txBody>
      </p:sp>
      <p:sp>
        <p:nvSpPr>
          <p:cNvPr id="98" name="Arrow: Right 97">
            <a:extLst>
              <a:ext uri="{FF2B5EF4-FFF2-40B4-BE49-F238E27FC236}">
                <a16:creationId xmlns:a16="http://schemas.microsoft.com/office/drawing/2014/main" id="{2D16C1F3-A29E-4F92-8E62-DFBC5F868312}"/>
              </a:ext>
            </a:extLst>
          </p:cNvPr>
          <p:cNvSpPr/>
          <p:nvPr/>
        </p:nvSpPr>
        <p:spPr>
          <a:xfrm rot="16200000">
            <a:off x="988943"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99" name="Oval 98">
            <a:extLst>
              <a:ext uri="{FF2B5EF4-FFF2-40B4-BE49-F238E27FC236}">
                <a16:creationId xmlns:a16="http://schemas.microsoft.com/office/drawing/2014/main" id="{54BD60F1-3E06-4B8B-BB05-105FDB19ACBA}"/>
              </a:ext>
            </a:extLst>
          </p:cNvPr>
          <p:cNvSpPr/>
          <p:nvPr/>
        </p:nvSpPr>
        <p:spPr>
          <a:xfrm>
            <a:off x="1149839"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1" name="Arrow: Right 100">
            <a:extLst>
              <a:ext uri="{FF2B5EF4-FFF2-40B4-BE49-F238E27FC236}">
                <a16:creationId xmlns:a16="http://schemas.microsoft.com/office/drawing/2014/main" id="{BBF2AC97-3A8C-45C0-9B59-548264E2E8DE}"/>
              </a:ext>
            </a:extLst>
          </p:cNvPr>
          <p:cNvSpPr/>
          <p:nvPr/>
        </p:nvSpPr>
        <p:spPr>
          <a:xfrm rot="16200000">
            <a:off x="2571060"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2" name="Oval 101">
            <a:extLst>
              <a:ext uri="{FF2B5EF4-FFF2-40B4-BE49-F238E27FC236}">
                <a16:creationId xmlns:a16="http://schemas.microsoft.com/office/drawing/2014/main" id="{C258E610-6363-41C5-B011-4CE614ABA66E}"/>
              </a:ext>
            </a:extLst>
          </p:cNvPr>
          <p:cNvSpPr/>
          <p:nvPr/>
        </p:nvSpPr>
        <p:spPr>
          <a:xfrm>
            <a:off x="2731956"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4" name="Arrow: Right 103">
            <a:extLst>
              <a:ext uri="{FF2B5EF4-FFF2-40B4-BE49-F238E27FC236}">
                <a16:creationId xmlns:a16="http://schemas.microsoft.com/office/drawing/2014/main" id="{054DC296-3CB0-4F23-A910-729A1A84DB27}"/>
              </a:ext>
            </a:extLst>
          </p:cNvPr>
          <p:cNvSpPr/>
          <p:nvPr/>
        </p:nvSpPr>
        <p:spPr>
          <a:xfrm rot="16200000">
            <a:off x="7743128" y="5067024"/>
            <a:ext cx="33339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5" name="Oval 104">
            <a:extLst>
              <a:ext uri="{FF2B5EF4-FFF2-40B4-BE49-F238E27FC236}">
                <a16:creationId xmlns:a16="http://schemas.microsoft.com/office/drawing/2014/main" id="{30609092-B8D8-4361-AFB8-4F7895A24E9E}"/>
              </a:ext>
            </a:extLst>
          </p:cNvPr>
          <p:cNvSpPr/>
          <p:nvPr/>
        </p:nvSpPr>
        <p:spPr>
          <a:xfrm>
            <a:off x="7904024" y="5264344"/>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08" name="Rounded Rectangle 21">
            <a:extLst>
              <a:ext uri="{FF2B5EF4-FFF2-40B4-BE49-F238E27FC236}">
                <a16:creationId xmlns:a16="http://schemas.microsoft.com/office/drawing/2014/main" id="{70BC72E6-3530-4A80-984A-662E49BAE829}"/>
              </a:ext>
            </a:extLst>
          </p:cNvPr>
          <p:cNvSpPr/>
          <p:nvPr/>
        </p:nvSpPr>
        <p:spPr>
          <a:xfrm>
            <a:off x="7217097" y="2721593"/>
            <a:ext cx="1463040" cy="403412"/>
          </a:xfrm>
          <a:prstGeom prst="roundRect">
            <a:avLst>
              <a:gd name="adj" fmla="val 10629"/>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ControlSuite</a:t>
            </a:r>
          </a:p>
        </p:txBody>
      </p:sp>
      <p:cxnSp>
        <p:nvCxnSpPr>
          <p:cNvPr id="110" name="Connector: Elbow 109">
            <a:extLst>
              <a:ext uri="{FF2B5EF4-FFF2-40B4-BE49-F238E27FC236}">
                <a16:creationId xmlns:a16="http://schemas.microsoft.com/office/drawing/2014/main" id="{0335922F-FAEA-4214-820E-B98093381831}"/>
              </a:ext>
            </a:extLst>
          </p:cNvPr>
          <p:cNvCxnSpPr>
            <a:cxnSpLocks/>
          </p:cNvCxnSpPr>
          <p:nvPr/>
        </p:nvCxnSpPr>
        <p:spPr>
          <a:xfrm rot="16200000" flipH="1">
            <a:off x="5619734" y="383380"/>
            <a:ext cx="434344" cy="4223421"/>
          </a:xfrm>
          <a:prstGeom prst="bentConnector3">
            <a:avLst>
              <a:gd name="adj1" fmla="val -32894"/>
            </a:avLst>
          </a:prstGeom>
          <a:solidFill>
            <a:srgbClr val="C00000"/>
          </a:solidFill>
          <a:ln w="38100">
            <a:solidFill>
              <a:schemeClr val="accent4"/>
            </a:solidFill>
            <a:headEnd type="triangle"/>
            <a:tailEnd type="triangle"/>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11" name="Oval 110">
            <a:extLst>
              <a:ext uri="{FF2B5EF4-FFF2-40B4-BE49-F238E27FC236}">
                <a16:creationId xmlns:a16="http://schemas.microsoft.com/office/drawing/2014/main" id="{8BA8BC99-5DB5-4B3F-80B9-E89BF3086F80}"/>
              </a:ext>
            </a:extLst>
          </p:cNvPr>
          <p:cNvSpPr/>
          <p:nvPr/>
        </p:nvSpPr>
        <p:spPr>
          <a:xfrm>
            <a:off x="5715685" y="2002261"/>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4</a:t>
            </a:r>
          </a:p>
        </p:txBody>
      </p:sp>
      <p:grpSp>
        <p:nvGrpSpPr>
          <p:cNvPr id="113" name="Group 112">
            <a:extLst>
              <a:ext uri="{FF2B5EF4-FFF2-40B4-BE49-F238E27FC236}">
                <a16:creationId xmlns:a16="http://schemas.microsoft.com/office/drawing/2014/main" id="{B715E451-8E76-41F9-8E17-6002B229F545}"/>
              </a:ext>
            </a:extLst>
          </p:cNvPr>
          <p:cNvGrpSpPr/>
          <p:nvPr/>
        </p:nvGrpSpPr>
        <p:grpSpPr>
          <a:xfrm>
            <a:off x="9076706" y="1701099"/>
            <a:ext cx="2725433" cy="3944350"/>
            <a:chOff x="9046406" y="1713537"/>
            <a:chExt cx="2755734" cy="3944350"/>
          </a:xfrm>
        </p:grpSpPr>
        <p:sp>
          <p:nvSpPr>
            <p:cNvPr id="114" name="TextBox 113">
              <a:extLst>
                <a:ext uri="{FF2B5EF4-FFF2-40B4-BE49-F238E27FC236}">
                  <a16:creationId xmlns:a16="http://schemas.microsoft.com/office/drawing/2014/main" id="{1141178C-C9F3-4F7E-9DEB-6236566D2CC6}"/>
                </a:ext>
              </a:extLst>
            </p:cNvPr>
            <p:cNvSpPr txBox="1"/>
            <p:nvPr/>
          </p:nvSpPr>
          <p:spPr>
            <a:xfrm flipH="1">
              <a:off x="9046406" y="1713537"/>
              <a:ext cx="2755734" cy="3944350"/>
            </a:xfrm>
            <a:prstGeom prst="rect">
              <a:avLst/>
            </a:prstGeom>
            <a:noFill/>
          </p:spPr>
          <p:txBody>
            <a:bodyPr wrap="square">
              <a:spAutoFit/>
            </a:bodyPr>
            <a:lstStyle/>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Capture products provide shared infrastructure for higher level products</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Tight integration with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TotalAgility</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to coordinate all Intelligent Automation services</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AP Agility built on Intelligent Automation platform</a:t>
              </a: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TotalAgility</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provides advanced workflow &amp; document processing to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ControlSuite</a:t>
              </a:r>
              <a:endParaRPr kumimoji="0" lang="en-US" sz="1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74313" marR="0" lvl="0" indent="-228594" algn="l" defTabSz="914377" rtl="0" eaLnBrk="1" fontAlgn="auto" latinLnBrk="0" hangingPunct="1">
                <a:lnSpc>
                  <a:spcPct val="110000"/>
                </a:lnSpc>
                <a:spcBef>
                  <a:spcPts val="1600"/>
                </a:spcBef>
                <a:spcAft>
                  <a:spcPts val="0"/>
                </a:spcAft>
                <a:buClr>
                  <a:srgbClr val="FFC600"/>
                </a:buClr>
                <a:buSzPct val="120000"/>
                <a:buFont typeface="Arial" panose="020B0604020202020204" pitchFamily="34" charset="0"/>
                <a:buChar char="•"/>
                <a:tabLst/>
                <a:defRPr/>
              </a:pP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Power PDF can submit documents to </a:t>
              </a:r>
              <a:r>
                <a:rPr kumimoji="0" lang="en-US" sz="1200" b="0" i="0" u="none" strike="noStrike" kern="1200" cap="none" spc="0" normalizeH="0" baseline="0" noProof="0" err="1">
                  <a:ln>
                    <a:noFill/>
                  </a:ln>
                  <a:solidFill>
                    <a:srgbClr val="53565A"/>
                  </a:solidFill>
                  <a:effectLst/>
                  <a:uLnTx/>
                  <a:uFillTx/>
                  <a:latin typeface="Arial" panose="020B0604020202020204" pitchFamily="34" charset="0"/>
                  <a:ea typeface="+mn-ea"/>
                  <a:cs typeface="Arial" panose="020B0604020202020204" pitchFamily="34" charset="0"/>
                </a:rPr>
                <a:t>ControlSuite</a:t>
              </a:r>
              <a:r>
                <a:rPr kumimoji="0" lang="en-US" sz="12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 and to Intelligent Automation (for eSignature)</a:t>
              </a:r>
            </a:p>
          </p:txBody>
        </p:sp>
        <p:sp>
          <p:nvSpPr>
            <p:cNvPr id="115" name="Oval 114">
              <a:extLst>
                <a:ext uri="{FF2B5EF4-FFF2-40B4-BE49-F238E27FC236}">
                  <a16:creationId xmlns:a16="http://schemas.microsoft.com/office/drawing/2014/main" id="{E5FD9FA5-1754-4AA2-BFE3-61133DBFEBA5}"/>
                </a:ext>
              </a:extLst>
            </p:cNvPr>
            <p:cNvSpPr/>
            <p:nvPr/>
          </p:nvSpPr>
          <p:spPr>
            <a:xfrm>
              <a:off x="9068530" y="1734135"/>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1</a:t>
              </a:r>
            </a:p>
          </p:txBody>
        </p:sp>
        <p:sp>
          <p:nvSpPr>
            <p:cNvPr id="116" name="Oval 115">
              <a:extLst>
                <a:ext uri="{FF2B5EF4-FFF2-40B4-BE49-F238E27FC236}">
                  <a16:creationId xmlns:a16="http://schemas.microsoft.com/office/drawing/2014/main" id="{ABD25C6A-750E-4468-9FBB-71486C56153B}"/>
                </a:ext>
              </a:extLst>
            </p:cNvPr>
            <p:cNvSpPr/>
            <p:nvPr/>
          </p:nvSpPr>
          <p:spPr>
            <a:xfrm>
              <a:off x="9096834" y="3968482"/>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4</a:t>
              </a:r>
            </a:p>
          </p:txBody>
        </p:sp>
        <p:sp>
          <p:nvSpPr>
            <p:cNvPr id="117" name="Oval 116">
              <a:extLst>
                <a:ext uri="{FF2B5EF4-FFF2-40B4-BE49-F238E27FC236}">
                  <a16:creationId xmlns:a16="http://schemas.microsoft.com/office/drawing/2014/main" id="{A03A0E67-D1E0-4010-9283-94AC96E470BD}"/>
                </a:ext>
              </a:extLst>
            </p:cNvPr>
            <p:cNvSpPr/>
            <p:nvPr/>
          </p:nvSpPr>
          <p:spPr>
            <a:xfrm>
              <a:off x="9068530" y="2530795"/>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2</a:t>
              </a:r>
            </a:p>
          </p:txBody>
        </p:sp>
        <p:sp>
          <p:nvSpPr>
            <p:cNvPr id="118" name="Oval 117">
              <a:extLst>
                <a:ext uri="{FF2B5EF4-FFF2-40B4-BE49-F238E27FC236}">
                  <a16:creationId xmlns:a16="http://schemas.microsoft.com/office/drawing/2014/main" id="{26B737DA-D057-4680-8004-F06BF24AD05A}"/>
                </a:ext>
              </a:extLst>
            </p:cNvPr>
            <p:cNvSpPr/>
            <p:nvPr/>
          </p:nvSpPr>
          <p:spPr>
            <a:xfrm>
              <a:off x="9073577" y="3339097"/>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3</a:t>
              </a:r>
            </a:p>
          </p:txBody>
        </p:sp>
        <p:sp>
          <p:nvSpPr>
            <p:cNvPr id="119" name="Oval 118">
              <a:extLst>
                <a:ext uri="{FF2B5EF4-FFF2-40B4-BE49-F238E27FC236}">
                  <a16:creationId xmlns:a16="http://schemas.microsoft.com/office/drawing/2014/main" id="{134007F6-3FEC-4F3B-A72A-F585BB7E00ED}"/>
                </a:ext>
              </a:extLst>
            </p:cNvPr>
            <p:cNvSpPr/>
            <p:nvPr/>
          </p:nvSpPr>
          <p:spPr>
            <a:xfrm>
              <a:off x="9068530" y="4766310"/>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grpSp>
      <p:sp>
        <p:nvSpPr>
          <p:cNvPr id="120" name="Rounded Rectangle 14">
            <a:extLst>
              <a:ext uri="{FF2B5EF4-FFF2-40B4-BE49-F238E27FC236}">
                <a16:creationId xmlns:a16="http://schemas.microsoft.com/office/drawing/2014/main" id="{EDDE716F-995D-46CD-9A38-52C47AA44ED2}"/>
              </a:ext>
            </a:extLst>
          </p:cNvPr>
          <p:cNvSpPr/>
          <p:nvPr/>
        </p:nvSpPr>
        <p:spPr>
          <a:xfrm>
            <a:off x="406645" y="2721593"/>
            <a:ext cx="1463040"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Agility</a:t>
            </a:r>
          </a:p>
        </p:txBody>
      </p:sp>
      <p:cxnSp>
        <p:nvCxnSpPr>
          <p:cNvPr id="122" name="Straight Connector 121">
            <a:extLst>
              <a:ext uri="{FF2B5EF4-FFF2-40B4-BE49-F238E27FC236}">
                <a16:creationId xmlns:a16="http://schemas.microsoft.com/office/drawing/2014/main" id="{48936449-103F-4571-99F9-A828BD0238AE}"/>
              </a:ext>
            </a:extLst>
          </p:cNvPr>
          <p:cNvCxnSpPr>
            <a:cxnSpLocks/>
          </p:cNvCxnSpPr>
          <p:nvPr/>
        </p:nvCxnSpPr>
        <p:spPr>
          <a:xfrm flipH="1">
            <a:off x="291397" y="1532044"/>
            <a:ext cx="8555618"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DFD643A9-CACE-4415-B43B-E3B88A2B9EBF}"/>
              </a:ext>
            </a:extLst>
          </p:cNvPr>
          <p:cNvSpPr/>
          <p:nvPr/>
        </p:nvSpPr>
        <p:spPr>
          <a:xfrm>
            <a:off x="265996" y="1044121"/>
            <a:ext cx="85810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rPr>
              <a:t>Portfolio Architecture</a:t>
            </a:r>
          </a:p>
        </p:txBody>
      </p:sp>
      <p:sp>
        <p:nvSpPr>
          <p:cNvPr id="124" name="Rectangle 123">
            <a:extLst>
              <a:ext uri="{FF2B5EF4-FFF2-40B4-BE49-F238E27FC236}">
                <a16:creationId xmlns:a16="http://schemas.microsoft.com/office/drawing/2014/main" id="{2468682F-2E87-43F9-8EA4-872380E87C98}"/>
              </a:ext>
            </a:extLst>
          </p:cNvPr>
          <p:cNvSpPr/>
          <p:nvPr/>
        </p:nvSpPr>
        <p:spPr>
          <a:xfrm>
            <a:off x="9066923" y="1044121"/>
            <a:ext cx="2872833"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rPr>
              <a:t>Key Integrations</a:t>
            </a:r>
          </a:p>
        </p:txBody>
      </p:sp>
      <p:cxnSp>
        <p:nvCxnSpPr>
          <p:cNvPr id="125" name="Straight Connector 124">
            <a:extLst>
              <a:ext uri="{FF2B5EF4-FFF2-40B4-BE49-F238E27FC236}">
                <a16:creationId xmlns:a16="http://schemas.microsoft.com/office/drawing/2014/main" id="{B2B92F91-5BDC-4146-B7ED-E28C0CBC267C}"/>
              </a:ext>
            </a:extLst>
          </p:cNvPr>
          <p:cNvCxnSpPr>
            <a:cxnSpLocks/>
          </p:cNvCxnSpPr>
          <p:nvPr/>
        </p:nvCxnSpPr>
        <p:spPr>
          <a:xfrm flipH="1">
            <a:off x="9068530" y="1532044"/>
            <a:ext cx="2575783"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26" name="Rounded Rectangle 14">
            <a:extLst>
              <a:ext uri="{FF2B5EF4-FFF2-40B4-BE49-F238E27FC236}">
                <a16:creationId xmlns:a16="http://schemas.microsoft.com/office/drawing/2014/main" id="{BC59FA2A-2A03-430F-8DDE-5CFD23B193B9}"/>
              </a:ext>
            </a:extLst>
          </p:cNvPr>
          <p:cNvSpPr/>
          <p:nvPr/>
        </p:nvSpPr>
        <p:spPr>
          <a:xfrm>
            <a:off x="7217097" y="4453644"/>
            <a:ext cx="1463040" cy="403412"/>
          </a:xfrm>
          <a:prstGeom prst="roundRect">
            <a:avLst>
              <a:gd name="adj" fmla="val 8741"/>
            </a:avLst>
          </a:prstGeom>
          <a:solidFill>
            <a:srgbClr val="00558C"/>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Power PDF</a:t>
            </a:r>
          </a:p>
        </p:txBody>
      </p:sp>
      <p:cxnSp>
        <p:nvCxnSpPr>
          <p:cNvPr id="128" name="Connector: Elbow 127">
            <a:extLst>
              <a:ext uri="{FF2B5EF4-FFF2-40B4-BE49-F238E27FC236}">
                <a16:creationId xmlns:a16="http://schemas.microsoft.com/office/drawing/2014/main" id="{8BAA7F0D-6C5A-41E2-8C91-208E276F0857}"/>
              </a:ext>
            </a:extLst>
          </p:cNvPr>
          <p:cNvCxnSpPr>
            <a:cxnSpLocks/>
          </p:cNvCxnSpPr>
          <p:nvPr/>
        </p:nvCxnSpPr>
        <p:spPr>
          <a:xfrm>
            <a:off x="8713477" y="2923299"/>
            <a:ext cx="12700" cy="1732051"/>
          </a:xfrm>
          <a:prstGeom prst="bentConnector3">
            <a:avLst>
              <a:gd name="adj1" fmla="val 1800000"/>
            </a:avLst>
          </a:prstGeom>
          <a:ln w="38100">
            <a:solidFill>
              <a:schemeClr val="accent4"/>
            </a:solidFill>
            <a:headEnd type="triangle"/>
            <a:tailEnd type="none"/>
          </a:ln>
          <a:effectLst>
            <a:outerShdw blurRad="50800" dist="508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21185919-B535-4A1A-8C66-BF6406CC5685}"/>
              </a:ext>
            </a:extLst>
          </p:cNvPr>
          <p:cNvSpPr/>
          <p:nvPr/>
        </p:nvSpPr>
        <p:spPr>
          <a:xfrm>
            <a:off x="8826635" y="3664542"/>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sp>
        <p:nvSpPr>
          <p:cNvPr id="112" name="Arrow: Right 111">
            <a:extLst>
              <a:ext uri="{FF2B5EF4-FFF2-40B4-BE49-F238E27FC236}">
                <a16:creationId xmlns:a16="http://schemas.microsoft.com/office/drawing/2014/main" id="{55394405-3A87-4BD5-AB17-436B90A966DF}"/>
              </a:ext>
            </a:extLst>
          </p:cNvPr>
          <p:cNvSpPr/>
          <p:nvPr/>
        </p:nvSpPr>
        <p:spPr>
          <a:xfrm rot="10800000">
            <a:off x="1877313" y="2762005"/>
            <a:ext cx="467137" cy="315409"/>
          </a:xfrm>
          <a:prstGeom prst="rightArrow">
            <a:avLst/>
          </a:prstGeom>
          <a:solidFill>
            <a:schemeClr val="accent6"/>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21" name="Oval 120">
            <a:extLst>
              <a:ext uri="{FF2B5EF4-FFF2-40B4-BE49-F238E27FC236}">
                <a16:creationId xmlns:a16="http://schemas.microsoft.com/office/drawing/2014/main" id="{62AAF93B-FFB5-4985-B5E3-2A63A10F66D5}"/>
              </a:ext>
            </a:extLst>
          </p:cNvPr>
          <p:cNvSpPr/>
          <p:nvPr/>
        </p:nvSpPr>
        <p:spPr>
          <a:xfrm>
            <a:off x="1768112" y="3065691"/>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3</a:t>
            </a:r>
          </a:p>
        </p:txBody>
      </p:sp>
      <p:sp>
        <p:nvSpPr>
          <p:cNvPr id="106" name="Arrow: Left-Right 105">
            <a:extLst>
              <a:ext uri="{FF2B5EF4-FFF2-40B4-BE49-F238E27FC236}">
                <a16:creationId xmlns:a16="http://schemas.microsoft.com/office/drawing/2014/main" id="{F0838A9F-1ABC-43B5-8A03-C519BA58F61D}"/>
              </a:ext>
            </a:extLst>
          </p:cNvPr>
          <p:cNvSpPr/>
          <p:nvPr/>
        </p:nvSpPr>
        <p:spPr>
          <a:xfrm>
            <a:off x="4909025" y="3498956"/>
            <a:ext cx="366737" cy="236971"/>
          </a:xfrm>
          <a:prstGeom prst="leftRightArrow">
            <a:avLst/>
          </a:prstGeom>
          <a:solidFill>
            <a:schemeClr val="accent4"/>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07" name="Oval 106">
            <a:extLst>
              <a:ext uri="{FF2B5EF4-FFF2-40B4-BE49-F238E27FC236}">
                <a16:creationId xmlns:a16="http://schemas.microsoft.com/office/drawing/2014/main" id="{CBA24390-4488-4EE9-995A-24A1E750A395}"/>
              </a:ext>
            </a:extLst>
          </p:cNvPr>
          <p:cNvSpPr/>
          <p:nvPr/>
        </p:nvSpPr>
        <p:spPr>
          <a:xfrm>
            <a:off x="4969895" y="3721237"/>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2</a:t>
            </a:r>
          </a:p>
        </p:txBody>
      </p:sp>
      <p:sp>
        <p:nvSpPr>
          <p:cNvPr id="109" name="Arrow: Right 108">
            <a:extLst>
              <a:ext uri="{FF2B5EF4-FFF2-40B4-BE49-F238E27FC236}">
                <a16:creationId xmlns:a16="http://schemas.microsoft.com/office/drawing/2014/main" id="{5BAA5599-32EB-49B9-AC44-05FF9D5CC6C9}"/>
              </a:ext>
            </a:extLst>
          </p:cNvPr>
          <p:cNvSpPr/>
          <p:nvPr/>
        </p:nvSpPr>
        <p:spPr>
          <a:xfrm rot="13267973">
            <a:off x="6706836" y="4075738"/>
            <a:ext cx="582413" cy="315409"/>
          </a:xfrm>
          <a:prstGeom prst="rightArrow">
            <a:avLst/>
          </a:prstGeom>
          <a:solidFill>
            <a:schemeClr val="accent4"/>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endParaRPr>
          </a:p>
        </p:txBody>
      </p:sp>
      <p:sp>
        <p:nvSpPr>
          <p:cNvPr id="127" name="Oval 126">
            <a:extLst>
              <a:ext uri="{FF2B5EF4-FFF2-40B4-BE49-F238E27FC236}">
                <a16:creationId xmlns:a16="http://schemas.microsoft.com/office/drawing/2014/main" id="{4BBB35EF-45BE-4362-A4E9-82CA4B044D5C}"/>
              </a:ext>
            </a:extLst>
          </p:cNvPr>
          <p:cNvSpPr/>
          <p:nvPr/>
        </p:nvSpPr>
        <p:spPr>
          <a:xfrm>
            <a:off x="7226704" y="4276409"/>
            <a:ext cx="242442" cy="249564"/>
          </a:xfrm>
          <a:prstGeom prst="ellipse">
            <a:avLst/>
          </a:prstGeom>
          <a:solidFill>
            <a:srgbClr val="C00000"/>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5</a:t>
            </a:r>
          </a:p>
        </p:txBody>
      </p:sp>
      <p:sp>
        <p:nvSpPr>
          <p:cNvPr id="9" name="Rectangle 8">
            <a:extLst>
              <a:ext uri="{FF2B5EF4-FFF2-40B4-BE49-F238E27FC236}">
                <a16:creationId xmlns:a16="http://schemas.microsoft.com/office/drawing/2014/main" id="{0D1E65DC-C9F6-4938-A956-6199F70E4286}"/>
              </a:ext>
            </a:extLst>
          </p:cNvPr>
          <p:cNvSpPr/>
          <p:nvPr/>
        </p:nvSpPr>
        <p:spPr>
          <a:xfrm>
            <a:off x="9246864" y="5925699"/>
            <a:ext cx="133874" cy="137401"/>
          </a:xfrm>
          <a:prstGeom prst="rect">
            <a:avLst/>
          </a:prstGeom>
          <a:solidFill>
            <a:schemeClr val="accent4"/>
          </a:solidFill>
          <a:ln w="6350">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152937B1-6224-44FD-ADE9-99F2281AD865}"/>
              </a:ext>
            </a:extLst>
          </p:cNvPr>
          <p:cNvSpPr txBox="1"/>
          <p:nvPr/>
        </p:nvSpPr>
        <p:spPr>
          <a:xfrm>
            <a:off x="9387838" y="5862343"/>
            <a:ext cx="1002288" cy="264111"/>
          </a:xfrm>
          <a:prstGeom prst="rect">
            <a:avLst/>
          </a:prstGeom>
          <a:noFill/>
        </p:spPr>
        <p:txBody>
          <a:bodyPr wrap="square" anchor="ctr">
            <a:spAutoFit/>
          </a:bodyPr>
          <a:lstStyle/>
          <a:p>
            <a:pPr marL="45719" marR="0" lvl="0" indent="0" algn="l" defTabSz="914377" rtl="0" eaLnBrk="1" fontAlgn="auto" latinLnBrk="0" hangingPunct="1">
              <a:lnSpc>
                <a:spcPct val="110000"/>
              </a:lnSpc>
              <a:spcBef>
                <a:spcPts val="1600"/>
              </a:spcBef>
              <a:spcAft>
                <a:spcPts val="0"/>
              </a:spcAft>
              <a:buClr>
                <a:srgbClr val="FFC600"/>
              </a:buClr>
              <a:buSzPct val="120000"/>
              <a:buFontTx/>
              <a:buNone/>
              <a:tabLst/>
              <a:defRPr/>
            </a:pPr>
            <a:r>
              <a:rPr kumimoji="0" lang="en-US" sz="11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Integration</a:t>
            </a:r>
          </a:p>
        </p:txBody>
      </p:sp>
      <p:sp>
        <p:nvSpPr>
          <p:cNvPr id="69" name="TextBox 68">
            <a:extLst>
              <a:ext uri="{FF2B5EF4-FFF2-40B4-BE49-F238E27FC236}">
                <a16:creationId xmlns:a16="http://schemas.microsoft.com/office/drawing/2014/main" id="{812F229C-C6D7-4A41-B9D9-F17B3EBC801B}"/>
              </a:ext>
            </a:extLst>
          </p:cNvPr>
          <p:cNvSpPr txBox="1"/>
          <p:nvPr/>
        </p:nvSpPr>
        <p:spPr>
          <a:xfrm>
            <a:off x="9387838" y="6084415"/>
            <a:ext cx="1002288" cy="264111"/>
          </a:xfrm>
          <a:prstGeom prst="rect">
            <a:avLst/>
          </a:prstGeom>
          <a:noFill/>
        </p:spPr>
        <p:txBody>
          <a:bodyPr wrap="square" anchor="ctr">
            <a:spAutoFit/>
          </a:bodyPr>
          <a:lstStyle/>
          <a:p>
            <a:pPr marL="45719" marR="0" lvl="0" indent="0" algn="l" defTabSz="914377" rtl="0" eaLnBrk="1" fontAlgn="auto" latinLnBrk="0" hangingPunct="1">
              <a:lnSpc>
                <a:spcPct val="110000"/>
              </a:lnSpc>
              <a:spcBef>
                <a:spcPts val="1600"/>
              </a:spcBef>
              <a:spcAft>
                <a:spcPts val="0"/>
              </a:spcAft>
              <a:buClr>
                <a:srgbClr val="FFC600"/>
              </a:buClr>
              <a:buSzPct val="120000"/>
              <a:buFontTx/>
              <a:buNone/>
              <a:tabLst/>
              <a:defRPr/>
            </a:pPr>
            <a:r>
              <a:rPr kumimoji="0" lang="en-US" sz="1100" b="0" i="0" u="none" strike="noStrike" kern="1200" cap="none" spc="0" normalizeH="0" baseline="0" noProof="0">
                <a:ln>
                  <a:noFill/>
                </a:ln>
                <a:solidFill>
                  <a:srgbClr val="53565A"/>
                </a:solidFill>
                <a:effectLst/>
                <a:uLnTx/>
                <a:uFillTx/>
                <a:latin typeface="Arial" panose="020B0604020202020204" pitchFamily="34" charset="0"/>
                <a:ea typeface="+mn-ea"/>
                <a:cs typeface="Arial" panose="020B0604020202020204" pitchFamily="34" charset="0"/>
              </a:rPr>
              <a:t>Service</a:t>
            </a:r>
          </a:p>
        </p:txBody>
      </p:sp>
      <p:sp>
        <p:nvSpPr>
          <p:cNvPr id="70" name="Rectangle 69">
            <a:extLst>
              <a:ext uri="{FF2B5EF4-FFF2-40B4-BE49-F238E27FC236}">
                <a16:creationId xmlns:a16="http://schemas.microsoft.com/office/drawing/2014/main" id="{BF0C18C5-6779-4C21-AD62-531E48A91CD2}"/>
              </a:ext>
            </a:extLst>
          </p:cNvPr>
          <p:cNvSpPr/>
          <p:nvPr/>
        </p:nvSpPr>
        <p:spPr>
          <a:xfrm>
            <a:off x="9246864" y="6144266"/>
            <a:ext cx="133874" cy="137401"/>
          </a:xfrm>
          <a:prstGeom prst="rect">
            <a:avLst/>
          </a:prstGeom>
          <a:solidFill>
            <a:schemeClr val="accent6"/>
          </a:solidFill>
          <a:ln w="6350">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shp_Folio">
            <a:extLst>
              <a:ext uri="{FF2B5EF4-FFF2-40B4-BE49-F238E27FC236}">
                <a16:creationId xmlns:a16="http://schemas.microsoft.com/office/drawing/2014/main" id="{D3C7B822-B6E9-4F7B-A505-7C33AFC407F1}"/>
              </a:ext>
            </a:extLst>
          </p:cNvPr>
          <p:cNvSpPr>
            <a:spLocks noGrp="1"/>
          </p:cNvSpPr>
          <p:nvPr>
            <p:ph type="sldNum" sz="quarter" idx="10"/>
          </p:nvPr>
        </p:nvSpPr>
        <p:spPr>
          <a:xfrm>
            <a:off x="11475354" y="6557745"/>
            <a:ext cx="175561"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3565A"/>
                </a:solidFill>
                <a:effectLst/>
                <a:uLnTx/>
                <a:uFillTx/>
                <a:latin typeface="Arial" panose="020B0604020202020204"/>
                <a:ea typeface="+mn-ea"/>
                <a:cs typeface="+mn-cs"/>
              </a:rPr>
              <a:t>40</a:t>
            </a:r>
          </a:p>
        </p:txBody>
      </p:sp>
    </p:spTree>
    <p:custDataLst>
      <p:tags r:id="rId1"/>
    </p:custDataLst>
    <p:extLst>
      <p:ext uri="{BB962C8B-B14F-4D97-AF65-F5344CB8AC3E}">
        <p14:creationId xmlns:p14="http://schemas.microsoft.com/office/powerpoint/2010/main" val="217881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a:extLst>
              <a:ext uri="{FF2B5EF4-FFF2-40B4-BE49-F238E27FC236}">
                <a16:creationId xmlns:a16="http://schemas.microsoft.com/office/drawing/2014/main" id="{F431F173-6F60-F141-895B-9E8AAAA3DA77}"/>
              </a:ext>
            </a:extLst>
          </p:cNvPr>
          <p:cNvSpPr txBox="1">
            <a:spLocks/>
          </p:cNvSpPr>
          <p:nvPr/>
        </p:nvSpPr>
        <p:spPr>
          <a:xfrm>
            <a:off x="0" y="241139"/>
            <a:ext cx="12192000" cy="62476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We provide a portfolio of automation products to deliver to these use cases</a:t>
            </a:r>
          </a:p>
        </p:txBody>
      </p:sp>
      <p:cxnSp>
        <p:nvCxnSpPr>
          <p:cNvPr id="109" name="Straight Connector 108">
            <a:extLst>
              <a:ext uri="{FF2B5EF4-FFF2-40B4-BE49-F238E27FC236}">
                <a16:creationId xmlns:a16="http://schemas.microsoft.com/office/drawing/2014/main" id="{40E2D5EA-A358-E7DC-7211-BDBB65ED0122}"/>
              </a:ext>
            </a:extLst>
          </p:cNvPr>
          <p:cNvCxnSpPr>
            <a:cxnSpLocks/>
          </p:cNvCxnSpPr>
          <p:nvPr/>
        </p:nvCxnSpPr>
        <p:spPr>
          <a:xfrm flipH="1">
            <a:off x="2002210" y="1952373"/>
            <a:ext cx="8555618" cy="0"/>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82" name="Rounded Rectangle 41">
            <a:extLst>
              <a:ext uri="{FF2B5EF4-FFF2-40B4-BE49-F238E27FC236}">
                <a16:creationId xmlns:a16="http://schemas.microsoft.com/office/drawing/2014/main" id="{B4C76375-26D7-FF26-EA14-96BA70A6AEC3}"/>
              </a:ext>
            </a:extLst>
          </p:cNvPr>
          <p:cNvSpPr/>
          <p:nvPr/>
        </p:nvSpPr>
        <p:spPr>
          <a:xfrm>
            <a:off x="842667"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0160">
                  <a:noFill/>
                  <a:prstDash val="solid"/>
                </a:ln>
                <a:solidFill>
                  <a:prstClr val="white"/>
                </a:solidFill>
                <a:effectLst/>
                <a:uLnTx/>
                <a:uFillTx/>
                <a:latin typeface="Arial" panose="020B0604020202020204"/>
                <a:ea typeface="+mn-ea"/>
                <a:cs typeface="+mn-cs"/>
              </a:rPr>
              <a:t>Applications</a:t>
            </a:r>
          </a:p>
        </p:txBody>
      </p:sp>
      <p:sp>
        <p:nvSpPr>
          <p:cNvPr id="83" name="Rounded Rectangle 14">
            <a:extLst>
              <a:ext uri="{FF2B5EF4-FFF2-40B4-BE49-F238E27FC236}">
                <a16:creationId xmlns:a16="http://schemas.microsoft.com/office/drawing/2014/main" id="{9963C154-EB8F-123A-54F3-DD4B0FC9DC56}"/>
              </a:ext>
            </a:extLst>
          </p:cNvPr>
          <p:cNvSpPr/>
          <p:nvPr/>
        </p:nvSpPr>
        <p:spPr>
          <a:xfrm>
            <a:off x="1107378"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Agility</a:t>
            </a:r>
          </a:p>
        </p:txBody>
      </p:sp>
      <p:sp>
        <p:nvSpPr>
          <p:cNvPr id="108" name="Rounded Rectangle 14">
            <a:extLst>
              <a:ext uri="{FF2B5EF4-FFF2-40B4-BE49-F238E27FC236}">
                <a16:creationId xmlns:a16="http://schemas.microsoft.com/office/drawing/2014/main" id="{4B69D0FB-655C-0810-CB53-E7ADC0FAF7B8}"/>
              </a:ext>
            </a:extLst>
          </p:cNvPr>
          <p:cNvSpPr/>
          <p:nvPr/>
        </p:nvSpPr>
        <p:spPr>
          <a:xfrm>
            <a:off x="1107378"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AP Essentials</a:t>
            </a:r>
          </a:p>
        </p:txBody>
      </p:sp>
      <p:sp>
        <p:nvSpPr>
          <p:cNvPr id="119" name="Rounded Rectangle 14">
            <a:extLst>
              <a:ext uri="{FF2B5EF4-FFF2-40B4-BE49-F238E27FC236}">
                <a16:creationId xmlns:a16="http://schemas.microsoft.com/office/drawing/2014/main" id="{F77ED2AC-D311-70AB-BB3B-C9E086A557E7}"/>
              </a:ext>
            </a:extLst>
          </p:cNvPr>
          <p:cNvSpPr/>
          <p:nvPr/>
        </p:nvSpPr>
        <p:spPr>
          <a:xfrm>
            <a:off x="1107378"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Invoice Portal</a:t>
            </a:r>
          </a:p>
        </p:txBody>
      </p:sp>
      <p:cxnSp>
        <p:nvCxnSpPr>
          <p:cNvPr id="7" name="Straight Connector 6">
            <a:extLst>
              <a:ext uri="{FF2B5EF4-FFF2-40B4-BE49-F238E27FC236}">
                <a16:creationId xmlns:a16="http://schemas.microsoft.com/office/drawing/2014/main" id="{6DBE0A3C-A08C-91C1-6D66-8503F5078FB1}"/>
              </a:ext>
            </a:extLst>
          </p:cNvPr>
          <p:cNvCxnSpPr>
            <a:cxnSpLocks/>
          </p:cNvCxnSpPr>
          <p:nvPr/>
        </p:nvCxnSpPr>
        <p:spPr>
          <a:xfrm>
            <a:off x="2022275"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C787BE-9F30-D9D7-B78D-E0E45B0C424B}"/>
              </a:ext>
            </a:extLst>
          </p:cNvPr>
          <p:cNvSpPr txBox="1"/>
          <p:nvPr/>
        </p:nvSpPr>
        <p:spPr>
          <a:xfrm>
            <a:off x="1022454" y="4864976"/>
            <a:ext cx="2660835" cy="923330"/>
          </a:xfrm>
          <a:prstGeom prst="rect">
            <a:avLst/>
          </a:prstGeom>
          <a:noFill/>
        </p:spPr>
        <p:txBody>
          <a:bodyPr wrap="square" rtlCol="0">
            <a:spAutoFit/>
          </a:bodyPr>
          <a:lstStyle/>
          <a:p>
            <a:pPr algn="ctr">
              <a:spcBef>
                <a:spcPts val="200"/>
              </a:spcBef>
              <a:spcAft>
                <a:spcPts val="200"/>
              </a:spcAft>
            </a:pPr>
            <a:r>
              <a:rPr lang="en-US" sz="1100" i="1">
                <a:solidFill>
                  <a:schemeClr val="bg1"/>
                </a:solidFill>
              </a:rPr>
              <a:t>Invoice OCR</a:t>
            </a:r>
          </a:p>
          <a:p>
            <a:pPr algn="ctr">
              <a:spcBef>
                <a:spcPts val="200"/>
              </a:spcBef>
              <a:spcAft>
                <a:spcPts val="200"/>
              </a:spcAft>
            </a:pPr>
            <a:r>
              <a:rPr lang="en-US" sz="1100" i="1">
                <a:solidFill>
                  <a:schemeClr val="bg1"/>
                </a:solidFill>
              </a:rPr>
              <a:t>AP Workflow</a:t>
            </a:r>
          </a:p>
          <a:p>
            <a:pPr algn="ctr">
              <a:spcBef>
                <a:spcPts val="200"/>
              </a:spcBef>
              <a:spcAft>
                <a:spcPts val="200"/>
              </a:spcAft>
            </a:pPr>
            <a:r>
              <a:rPr lang="en-US" sz="1100" i="1">
                <a:solidFill>
                  <a:schemeClr val="bg1"/>
                </a:solidFill>
              </a:rPr>
              <a:t>E-invoicing Compliance</a:t>
            </a:r>
          </a:p>
          <a:p>
            <a:pPr algn="ctr">
              <a:spcBef>
                <a:spcPts val="200"/>
              </a:spcBef>
              <a:spcAft>
                <a:spcPts val="200"/>
              </a:spcAft>
            </a:pPr>
            <a:r>
              <a:rPr lang="en-US" sz="1100" i="1">
                <a:solidFill>
                  <a:schemeClr val="bg1"/>
                </a:solidFill>
              </a:rPr>
              <a:t>ERP Connectors</a:t>
            </a:r>
          </a:p>
        </p:txBody>
      </p:sp>
      <p:sp>
        <p:nvSpPr>
          <p:cNvPr id="120" name="Rounded Rectangle 41">
            <a:extLst>
              <a:ext uri="{FF2B5EF4-FFF2-40B4-BE49-F238E27FC236}">
                <a16:creationId xmlns:a16="http://schemas.microsoft.com/office/drawing/2014/main" id="{F72EEC1C-2D8D-8704-0B6F-98A2592DB212}"/>
              </a:ext>
            </a:extLst>
          </p:cNvPr>
          <p:cNvSpPr/>
          <p:nvPr/>
        </p:nvSpPr>
        <p:spPr>
          <a:xfrm>
            <a:off x="4389628"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Intelligent Automation Platform</a:t>
            </a:r>
          </a:p>
        </p:txBody>
      </p:sp>
      <p:sp>
        <p:nvSpPr>
          <p:cNvPr id="121" name="Rounded Rectangle 14">
            <a:extLst>
              <a:ext uri="{FF2B5EF4-FFF2-40B4-BE49-F238E27FC236}">
                <a16:creationId xmlns:a16="http://schemas.microsoft.com/office/drawing/2014/main" id="{88DF0D02-1F10-ECFA-EF68-5E75227CDB80}"/>
              </a:ext>
            </a:extLst>
          </p:cNvPr>
          <p:cNvSpPr/>
          <p:nvPr/>
        </p:nvSpPr>
        <p:spPr>
          <a:xfrm>
            <a:off x="4654339"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RPA</a:t>
            </a:r>
          </a:p>
        </p:txBody>
      </p:sp>
      <p:sp>
        <p:nvSpPr>
          <p:cNvPr id="122" name="Rounded Rectangle 14">
            <a:extLst>
              <a:ext uri="{FF2B5EF4-FFF2-40B4-BE49-F238E27FC236}">
                <a16:creationId xmlns:a16="http://schemas.microsoft.com/office/drawing/2014/main" id="{FB553CF7-269D-EB51-A467-5D59F10E28F9}"/>
              </a:ext>
            </a:extLst>
          </p:cNvPr>
          <p:cNvSpPr/>
          <p:nvPr/>
        </p:nvSpPr>
        <p:spPr>
          <a:xfrm>
            <a:off x="4654339"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TotalAgility</a:t>
            </a:r>
          </a:p>
        </p:txBody>
      </p:sp>
      <p:sp>
        <p:nvSpPr>
          <p:cNvPr id="123" name="Rounded Rectangle 14">
            <a:extLst>
              <a:ext uri="{FF2B5EF4-FFF2-40B4-BE49-F238E27FC236}">
                <a16:creationId xmlns:a16="http://schemas.microsoft.com/office/drawing/2014/main" id="{59AD24DF-C957-6C4E-5D0F-CCBA69AD7A77}"/>
              </a:ext>
            </a:extLst>
          </p:cNvPr>
          <p:cNvSpPr/>
          <p:nvPr/>
        </p:nvSpPr>
        <p:spPr>
          <a:xfrm>
            <a:off x="4654339"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eSignature</a:t>
            </a:r>
          </a:p>
        </p:txBody>
      </p:sp>
      <p:cxnSp>
        <p:nvCxnSpPr>
          <p:cNvPr id="124" name="Straight Connector 123">
            <a:extLst>
              <a:ext uri="{FF2B5EF4-FFF2-40B4-BE49-F238E27FC236}">
                <a16:creationId xmlns:a16="http://schemas.microsoft.com/office/drawing/2014/main" id="{9F8F8BBA-B65F-B546-0ED6-6A87EAE3D76E}"/>
              </a:ext>
            </a:extLst>
          </p:cNvPr>
          <p:cNvCxnSpPr>
            <a:cxnSpLocks/>
          </p:cNvCxnSpPr>
          <p:nvPr/>
        </p:nvCxnSpPr>
        <p:spPr>
          <a:xfrm>
            <a:off x="5569236"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7CD279B-9C91-1583-9E99-99562B174C78}"/>
              </a:ext>
            </a:extLst>
          </p:cNvPr>
          <p:cNvSpPr txBox="1"/>
          <p:nvPr/>
        </p:nvSpPr>
        <p:spPr>
          <a:xfrm>
            <a:off x="4569415" y="4864976"/>
            <a:ext cx="2660835" cy="702756"/>
          </a:xfrm>
          <a:prstGeom prst="rect">
            <a:avLst/>
          </a:prstGeom>
          <a:noFill/>
        </p:spPr>
        <p:txBody>
          <a:bodyPr wrap="square" rtlCol="0">
            <a:spAutoFit/>
          </a:bodyPr>
          <a:lstStyle/>
          <a:p>
            <a:pPr algn="ctr">
              <a:spcBef>
                <a:spcPts val="200"/>
              </a:spcBef>
              <a:spcAft>
                <a:spcPts val="200"/>
              </a:spcAft>
            </a:pPr>
            <a:r>
              <a:rPr lang="en-US" sz="1100" i="1">
                <a:solidFill>
                  <a:schemeClr val="bg1"/>
                </a:solidFill>
              </a:rPr>
              <a:t>Intelligent OCR</a:t>
            </a:r>
          </a:p>
          <a:p>
            <a:pPr algn="ctr">
              <a:spcBef>
                <a:spcPts val="200"/>
              </a:spcBef>
              <a:spcAft>
                <a:spcPts val="200"/>
              </a:spcAft>
            </a:pPr>
            <a:r>
              <a:rPr lang="en-US" sz="1100" i="1">
                <a:solidFill>
                  <a:schemeClr val="bg1"/>
                </a:solidFill>
              </a:rPr>
              <a:t>Case Management / Workflow</a:t>
            </a:r>
          </a:p>
          <a:p>
            <a:pPr algn="ctr">
              <a:spcBef>
                <a:spcPts val="200"/>
              </a:spcBef>
              <a:spcAft>
                <a:spcPts val="200"/>
              </a:spcAft>
            </a:pPr>
            <a:r>
              <a:rPr lang="en-US" sz="1100" i="1">
                <a:solidFill>
                  <a:schemeClr val="bg1"/>
                </a:solidFill>
              </a:rPr>
              <a:t>Task Automation</a:t>
            </a:r>
          </a:p>
        </p:txBody>
      </p:sp>
      <p:sp>
        <p:nvSpPr>
          <p:cNvPr id="126" name="Rounded Rectangle 41">
            <a:extLst>
              <a:ext uri="{FF2B5EF4-FFF2-40B4-BE49-F238E27FC236}">
                <a16:creationId xmlns:a16="http://schemas.microsoft.com/office/drawing/2014/main" id="{82837C3C-B2AB-256E-621F-3AA384A65218}"/>
              </a:ext>
            </a:extLst>
          </p:cNvPr>
          <p:cNvSpPr/>
          <p:nvPr/>
        </p:nvSpPr>
        <p:spPr>
          <a:xfrm>
            <a:off x="7954641" y="2098234"/>
            <a:ext cx="2978649" cy="3978095"/>
          </a:xfrm>
          <a:prstGeom prst="roundRect">
            <a:avLst>
              <a:gd name="adj" fmla="val 2201"/>
            </a:avLst>
          </a:prstGeom>
          <a:solidFill>
            <a:schemeClr val="accent1"/>
          </a:solidFill>
          <a:ln w="190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10160">
                  <a:noFill/>
                  <a:prstDash val="solid"/>
                </a:ln>
                <a:solidFill>
                  <a:prstClr val="white"/>
                </a:solidFill>
                <a:effectLst/>
                <a:uLnTx/>
                <a:uFillTx/>
                <a:latin typeface="Arial" panose="020B0604020202020204"/>
                <a:ea typeface="+mn-ea"/>
                <a:cs typeface="+mn-cs"/>
              </a:rPr>
              <a:t>Print Automation</a:t>
            </a:r>
          </a:p>
        </p:txBody>
      </p:sp>
      <p:sp>
        <p:nvSpPr>
          <p:cNvPr id="127" name="Rounded Rectangle 14">
            <a:extLst>
              <a:ext uri="{FF2B5EF4-FFF2-40B4-BE49-F238E27FC236}">
                <a16:creationId xmlns:a16="http://schemas.microsoft.com/office/drawing/2014/main" id="{F3EE63BA-A97C-8BDB-8C35-C1EC11D2A1DC}"/>
              </a:ext>
            </a:extLst>
          </p:cNvPr>
          <p:cNvSpPr/>
          <p:nvPr/>
        </p:nvSpPr>
        <p:spPr>
          <a:xfrm>
            <a:off x="8219352" y="332407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ControlSuite</a:t>
            </a:r>
          </a:p>
        </p:txBody>
      </p:sp>
      <p:sp>
        <p:nvSpPr>
          <p:cNvPr id="128" name="Rounded Rectangle 14">
            <a:extLst>
              <a:ext uri="{FF2B5EF4-FFF2-40B4-BE49-F238E27FC236}">
                <a16:creationId xmlns:a16="http://schemas.microsoft.com/office/drawing/2014/main" id="{4EE3DD94-2376-292C-8AB2-77F499E632C4}"/>
              </a:ext>
            </a:extLst>
          </p:cNvPr>
          <p:cNvSpPr/>
          <p:nvPr/>
        </p:nvSpPr>
        <p:spPr>
          <a:xfrm>
            <a:off x="8219352" y="2554803"/>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Printix</a:t>
            </a:r>
          </a:p>
        </p:txBody>
      </p:sp>
      <p:sp>
        <p:nvSpPr>
          <p:cNvPr id="129" name="Rounded Rectangle 14">
            <a:extLst>
              <a:ext uri="{FF2B5EF4-FFF2-40B4-BE49-F238E27FC236}">
                <a16:creationId xmlns:a16="http://schemas.microsoft.com/office/drawing/2014/main" id="{E761490E-31E4-90A4-A86C-216CCD67F2CA}"/>
              </a:ext>
            </a:extLst>
          </p:cNvPr>
          <p:cNvSpPr/>
          <p:nvPr/>
        </p:nvSpPr>
        <p:spPr>
          <a:xfrm>
            <a:off x="8219352" y="4093344"/>
            <a:ext cx="2449227" cy="403412"/>
          </a:xfrm>
          <a:prstGeom prst="roundRect">
            <a:avLst>
              <a:gd name="adj" fmla="val 8741"/>
            </a:avLst>
          </a:prstGeom>
          <a:solidFill>
            <a:schemeClr val="accent1"/>
          </a:solidFill>
          <a:ln w="28575">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Power PDF</a:t>
            </a:r>
          </a:p>
        </p:txBody>
      </p:sp>
      <p:cxnSp>
        <p:nvCxnSpPr>
          <p:cNvPr id="130" name="Straight Connector 129">
            <a:extLst>
              <a:ext uri="{FF2B5EF4-FFF2-40B4-BE49-F238E27FC236}">
                <a16:creationId xmlns:a16="http://schemas.microsoft.com/office/drawing/2014/main" id="{2201016A-7CBD-CBDE-B92B-A94AB78D39C8}"/>
              </a:ext>
            </a:extLst>
          </p:cNvPr>
          <p:cNvCxnSpPr>
            <a:cxnSpLocks/>
          </p:cNvCxnSpPr>
          <p:nvPr/>
        </p:nvCxnSpPr>
        <p:spPr>
          <a:xfrm>
            <a:off x="9134249" y="4719484"/>
            <a:ext cx="619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72218A7-96E0-4BDF-9DFC-AA8DCDF27A0F}"/>
              </a:ext>
            </a:extLst>
          </p:cNvPr>
          <p:cNvSpPr txBox="1"/>
          <p:nvPr/>
        </p:nvSpPr>
        <p:spPr>
          <a:xfrm>
            <a:off x="8134428" y="4864976"/>
            <a:ext cx="2660835" cy="482183"/>
          </a:xfrm>
          <a:prstGeom prst="rect">
            <a:avLst/>
          </a:prstGeom>
          <a:noFill/>
        </p:spPr>
        <p:txBody>
          <a:bodyPr wrap="square" rtlCol="0">
            <a:spAutoFit/>
          </a:bodyPr>
          <a:lstStyle/>
          <a:p>
            <a:pPr algn="ctr">
              <a:spcBef>
                <a:spcPts val="200"/>
              </a:spcBef>
              <a:spcAft>
                <a:spcPts val="200"/>
              </a:spcAft>
            </a:pPr>
            <a:r>
              <a:rPr lang="en-US" sz="1100" i="1">
                <a:solidFill>
                  <a:schemeClr val="bg1"/>
                </a:solidFill>
              </a:rPr>
              <a:t>Secure Print</a:t>
            </a:r>
          </a:p>
          <a:p>
            <a:pPr algn="ctr">
              <a:spcBef>
                <a:spcPts val="200"/>
              </a:spcBef>
              <a:spcAft>
                <a:spcPts val="200"/>
              </a:spcAft>
            </a:pPr>
            <a:r>
              <a:rPr lang="en-US" sz="1100" i="1">
                <a:solidFill>
                  <a:schemeClr val="bg1"/>
                </a:solidFill>
              </a:rPr>
              <a:t>PDF management</a:t>
            </a:r>
          </a:p>
        </p:txBody>
      </p:sp>
    </p:spTree>
    <p:custDataLst>
      <p:tags r:id="rId1"/>
    </p:custDataLst>
    <p:extLst>
      <p:ext uri="{BB962C8B-B14F-4D97-AF65-F5344CB8AC3E}">
        <p14:creationId xmlns:p14="http://schemas.microsoft.com/office/powerpoint/2010/main" val="231471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E36E-79DB-49BC-A856-76BF158737B2}"/>
              </a:ext>
            </a:extLst>
          </p:cNvPr>
          <p:cNvSpPr>
            <a:spLocks noGrp="1"/>
          </p:cNvSpPr>
          <p:nvPr>
            <p:ph type="title"/>
          </p:nvPr>
        </p:nvSpPr>
        <p:spPr/>
        <p:txBody>
          <a:bodyPr/>
          <a:lstStyle/>
          <a:p>
            <a:r>
              <a:rPr lang="en-US"/>
              <a:t>The Kofax IA platform is positioned to digitally transform content-intensive workflows</a:t>
            </a:r>
          </a:p>
        </p:txBody>
      </p:sp>
      <p:sp>
        <p:nvSpPr>
          <p:cNvPr id="4" name="Text Placeholder 3">
            <a:extLst>
              <a:ext uri="{FF2B5EF4-FFF2-40B4-BE49-F238E27FC236}">
                <a16:creationId xmlns:a16="http://schemas.microsoft.com/office/drawing/2014/main" id="{4637B660-70C3-40FE-B4C9-09456193DE06}"/>
              </a:ext>
            </a:extLst>
          </p:cNvPr>
          <p:cNvSpPr>
            <a:spLocks noGrp="1"/>
          </p:cNvSpPr>
          <p:nvPr>
            <p:ph type="body" sz="quarter" idx="15"/>
          </p:nvPr>
        </p:nvSpPr>
        <p:spPr/>
        <p:txBody>
          <a:bodyPr/>
          <a:lstStyle/>
          <a:p>
            <a:r>
              <a:rPr lang="en-US"/>
              <a:t>Market Positioning</a:t>
            </a:r>
          </a:p>
        </p:txBody>
      </p:sp>
      <p:pic>
        <p:nvPicPr>
          <p:cNvPr id="5" name="Picture 4" descr="A picture containing device&#10;&#10;Description automatically generated">
            <a:extLst>
              <a:ext uri="{FF2B5EF4-FFF2-40B4-BE49-F238E27FC236}">
                <a16:creationId xmlns:a16="http://schemas.microsoft.com/office/drawing/2014/main" id="{D95AEB54-F432-4814-BDAF-81D028C36B6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24828" y="1524765"/>
            <a:ext cx="8742345" cy="4837936"/>
          </a:xfrm>
          <a:prstGeom prst="rect">
            <a:avLst/>
          </a:prstGeom>
        </p:spPr>
      </p:pic>
      <p:pic>
        <p:nvPicPr>
          <p:cNvPr id="3" name="Picture 2">
            <a:extLst>
              <a:ext uri="{FF2B5EF4-FFF2-40B4-BE49-F238E27FC236}">
                <a16:creationId xmlns:a16="http://schemas.microsoft.com/office/drawing/2014/main" id="{7405D453-2D68-CD45-A5B7-FC69A46E21C8}"/>
              </a:ext>
            </a:extLst>
          </p:cNvPr>
          <p:cNvPicPr>
            <a:picLocks noChangeAspect="1"/>
          </p:cNvPicPr>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91E2858-187F-8C44-4C1C-A268FA415C9D}"/>
              </a:ext>
            </a:extLst>
          </p:cNvPr>
          <p:cNvSpPr txBox="1"/>
          <p:nvPr/>
        </p:nvSpPr>
        <p:spPr>
          <a:xfrm>
            <a:off x="44245" y="371726"/>
            <a:ext cx="7042355" cy="2209241"/>
          </a:xfrm>
          <a:prstGeom prst="rect">
            <a:avLst/>
          </a:prstGeom>
          <a:solidFill>
            <a:srgbClr val="F2F2F2"/>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0" normalizeH="0" baseline="0" noProof="0">
                <a:ln>
                  <a:noFill/>
                </a:ln>
                <a:solidFill>
                  <a:srgbClr val="00558C"/>
                </a:solidFill>
                <a:effectLst/>
                <a:uLnTx/>
                <a:uFillTx/>
                <a:latin typeface="Arial" panose="020B0604020202020204"/>
                <a:ea typeface="+mn-ea"/>
                <a:cs typeface="+mn-cs"/>
              </a:rPr>
              <a:t>Unique Selling Proposition: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0" normalizeH="0" baseline="0" noProof="0">
                <a:ln>
                  <a:noFill/>
                </a:ln>
                <a:solidFill>
                  <a:srgbClr val="00558C"/>
                </a:solidFill>
                <a:effectLst/>
                <a:uLnTx/>
                <a:uFillTx/>
                <a:latin typeface="Arial" panose="020B0604020202020204"/>
                <a:ea typeface="+mn-ea"/>
                <a:cs typeface="+mn-cs"/>
              </a:rPr>
              <a:t>An Intelligent Automation Platform for managing Content Intensive Workflow</a:t>
            </a:r>
          </a:p>
        </p:txBody>
      </p:sp>
    </p:spTree>
    <p:custDataLst>
      <p:tags r:id="rId1"/>
    </p:custDataLst>
    <p:extLst>
      <p:ext uri="{BB962C8B-B14F-4D97-AF65-F5344CB8AC3E}">
        <p14:creationId xmlns:p14="http://schemas.microsoft.com/office/powerpoint/2010/main" val="236058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F2DF740-BA89-46DF-965E-B7B9CBE96363}"/>
              </a:ext>
            </a:extLst>
          </p:cNvPr>
          <p:cNvSpPr>
            <a:spLocks noGrp="1"/>
          </p:cNvSpPr>
          <p:nvPr>
            <p:ph type="title"/>
          </p:nvPr>
        </p:nvSpPr>
        <p:spPr>
          <a:xfrm>
            <a:off x="838200" y="594796"/>
            <a:ext cx="10826152" cy="515970"/>
          </a:xfrm>
        </p:spPr>
        <p:txBody>
          <a:bodyPr/>
          <a:lstStyle/>
          <a:p>
            <a:r>
              <a:rPr lang="en-US">
                <a:latin typeface="Arial"/>
                <a:cs typeface="Arial"/>
              </a:rPr>
              <a:t>Content workflow capabilities that span a broad set of use cases</a:t>
            </a:r>
            <a:endParaRPr lang="en-US"/>
          </a:p>
        </p:txBody>
      </p:sp>
      <p:grpSp>
        <p:nvGrpSpPr>
          <p:cNvPr id="103" name="Group 102">
            <a:extLst>
              <a:ext uri="{FF2B5EF4-FFF2-40B4-BE49-F238E27FC236}">
                <a16:creationId xmlns:a16="http://schemas.microsoft.com/office/drawing/2014/main" id="{F5223584-9B0D-BB7F-9FC5-CF3806BF1424}"/>
              </a:ext>
            </a:extLst>
          </p:cNvPr>
          <p:cNvGrpSpPr/>
          <p:nvPr/>
        </p:nvGrpSpPr>
        <p:grpSpPr>
          <a:xfrm>
            <a:off x="914515" y="1238087"/>
            <a:ext cx="10362970" cy="4913140"/>
            <a:chOff x="101597" y="720426"/>
            <a:chExt cx="12004178" cy="5691246"/>
          </a:xfrm>
        </p:grpSpPr>
        <p:sp>
          <p:nvSpPr>
            <p:cNvPr id="104" name="Rectangle: Rounded Corners 103">
              <a:extLst>
                <a:ext uri="{FF2B5EF4-FFF2-40B4-BE49-F238E27FC236}">
                  <a16:creationId xmlns:a16="http://schemas.microsoft.com/office/drawing/2014/main" id="{EE8354D3-7CD3-8C09-9885-2FC1EA05B305}"/>
                </a:ext>
              </a:extLst>
            </p:cNvPr>
            <p:cNvSpPr/>
            <p:nvPr/>
          </p:nvSpPr>
          <p:spPr>
            <a:xfrm>
              <a:off x="1523995" y="720426"/>
              <a:ext cx="8984020" cy="5593744"/>
            </a:xfrm>
            <a:prstGeom prst="roundRect">
              <a:avLst>
                <a:gd name="adj" fmla="val 5119"/>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Rounded Corners 104">
              <a:extLst>
                <a:ext uri="{FF2B5EF4-FFF2-40B4-BE49-F238E27FC236}">
                  <a16:creationId xmlns:a16="http://schemas.microsoft.com/office/drawing/2014/main" id="{01B15FCB-19EA-BFFE-6E68-3500521A48BD}"/>
                </a:ext>
              </a:extLst>
            </p:cNvPr>
            <p:cNvSpPr/>
            <p:nvPr/>
          </p:nvSpPr>
          <p:spPr>
            <a:xfrm>
              <a:off x="7530937" y="1251938"/>
              <a:ext cx="1565497"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Rounded Corners 105">
              <a:extLst>
                <a:ext uri="{FF2B5EF4-FFF2-40B4-BE49-F238E27FC236}">
                  <a16:creationId xmlns:a16="http://schemas.microsoft.com/office/drawing/2014/main" id="{D6CC7BE3-4259-58D2-204D-A2ACD189917C}"/>
                </a:ext>
              </a:extLst>
            </p:cNvPr>
            <p:cNvSpPr/>
            <p:nvPr/>
          </p:nvSpPr>
          <p:spPr>
            <a:xfrm>
              <a:off x="6155409" y="1253316"/>
              <a:ext cx="1313966"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Rounded Corners 106">
              <a:extLst>
                <a:ext uri="{FF2B5EF4-FFF2-40B4-BE49-F238E27FC236}">
                  <a16:creationId xmlns:a16="http://schemas.microsoft.com/office/drawing/2014/main" id="{DCD76F0B-EEEC-56A3-945B-67B0C6F417BA}"/>
                </a:ext>
              </a:extLst>
            </p:cNvPr>
            <p:cNvSpPr/>
            <p:nvPr/>
          </p:nvSpPr>
          <p:spPr>
            <a:xfrm>
              <a:off x="4626930" y="1253316"/>
              <a:ext cx="1455195"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Rounded Corners 107">
              <a:extLst>
                <a:ext uri="{FF2B5EF4-FFF2-40B4-BE49-F238E27FC236}">
                  <a16:creationId xmlns:a16="http://schemas.microsoft.com/office/drawing/2014/main" id="{C3C81657-C653-CB88-1639-4252D0DA1437}"/>
                </a:ext>
              </a:extLst>
            </p:cNvPr>
            <p:cNvSpPr/>
            <p:nvPr/>
          </p:nvSpPr>
          <p:spPr>
            <a:xfrm>
              <a:off x="1683986" y="1253316"/>
              <a:ext cx="2867872" cy="4851909"/>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22DD3415-E965-BF2E-0E58-C5BE817CD501}"/>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448607" y="1955805"/>
              <a:ext cx="640080" cy="640080"/>
            </a:xfrm>
            <a:prstGeom prst="rect">
              <a:avLst/>
            </a:prstGeom>
          </p:spPr>
        </p:pic>
        <p:pic>
          <p:nvPicPr>
            <p:cNvPr id="110" name="Picture 109">
              <a:extLst>
                <a:ext uri="{FF2B5EF4-FFF2-40B4-BE49-F238E27FC236}">
                  <a16:creationId xmlns:a16="http://schemas.microsoft.com/office/drawing/2014/main" id="{FB1A1426-8EE8-03EA-58C6-A67B0863F7FF}"/>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3569191" y="1959406"/>
              <a:ext cx="640080" cy="640080"/>
            </a:xfrm>
            <a:prstGeom prst="rect">
              <a:avLst/>
            </a:prstGeom>
          </p:spPr>
        </p:pic>
        <p:sp>
          <p:nvSpPr>
            <p:cNvPr id="111" name="TextBox 110">
              <a:extLst>
                <a:ext uri="{FF2B5EF4-FFF2-40B4-BE49-F238E27FC236}">
                  <a16:creationId xmlns:a16="http://schemas.microsoft.com/office/drawing/2014/main" id="{6EB1B85C-F408-21DA-E0DF-45D102189494}"/>
                </a:ext>
              </a:extLst>
            </p:cNvPr>
            <p:cNvSpPr txBox="1"/>
            <p:nvPr/>
          </p:nvSpPr>
          <p:spPr>
            <a:xfrm>
              <a:off x="2375743"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Pre-Processing</a:t>
              </a:r>
            </a:p>
          </p:txBody>
        </p:sp>
        <p:sp>
          <p:nvSpPr>
            <p:cNvPr id="112" name="TextBox 111">
              <a:extLst>
                <a:ext uri="{FF2B5EF4-FFF2-40B4-BE49-F238E27FC236}">
                  <a16:creationId xmlns:a16="http://schemas.microsoft.com/office/drawing/2014/main" id="{C12B8DC1-2112-CF49-9DBC-4E64E297E099}"/>
                </a:ext>
              </a:extLst>
            </p:cNvPr>
            <p:cNvSpPr txBox="1"/>
            <p:nvPr/>
          </p:nvSpPr>
          <p:spPr>
            <a:xfrm>
              <a:off x="1625108" y="2615688"/>
              <a:ext cx="1550827"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Image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pre-processing</a:t>
              </a:r>
            </a:p>
          </p:txBody>
        </p:sp>
        <p:sp>
          <p:nvSpPr>
            <p:cNvPr id="113" name="TextBox 112">
              <a:extLst>
                <a:ext uri="{FF2B5EF4-FFF2-40B4-BE49-F238E27FC236}">
                  <a16:creationId xmlns:a16="http://schemas.microsoft.com/office/drawing/2014/main" id="{64F3B76F-F776-9BFA-FFAB-6CA125852DC0}"/>
                </a:ext>
              </a:extLst>
            </p:cNvPr>
            <p:cNvSpPr txBox="1"/>
            <p:nvPr/>
          </p:nvSpPr>
          <p:spPr>
            <a:xfrm>
              <a:off x="3136467" y="2615688"/>
              <a:ext cx="1505528" cy="3470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Data capture</a:t>
              </a:r>
            </a:p>
          </p:txBody>
        </p:sp>
        <p:sp>
          <p:nvSpPr>
            <p:cNvPr id="114" name="TextBox 113">
              <a:extLst>
                <a:ext uri="{FF2B5EF4-FFF2-40B4-BE49-F238E27FC236}">
                  <a16:creationId xmlns:a16="http://schemas.microsoft.com/office/drawing/2014/main" id="{D5C7477D-D26F-20FE-874F-E7EFDC596F35}"/>
                </a:ext>
              </a:extLst>
            </p:cNvPr>
            <p:cNvSpPr txBox="1"/>
            <p:nvPr/>
          </p:nvSpPr>
          <p:spPr>
            <a:xfrm>
              <a:off x="4562074"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Classification</a:t>
              </a:r>
            </a:p>
          </p:txBody>
        </p:sp>
        <p:sp>
          <p:nvSpPr>
            <p:cNvPr id="115" name="TextBox 114">
              <a:extLst>
                <a:ext uri="{FF2B5EF4-FFF2-40B4-BE49-F238E27FC236}">
                  <a16:creationId xmlns:a16="http://schemas.microsoft.com/office/drawing/2014/main" id="{293BB9F0-8ACC-30A1-2642-5DF69FB978DB}"/>
                </a:ext>
              </a:extLst>
            </p:cNvPr>
            <p:cNvSpPr txBox="1"/>
            <p:nvPr/>
          </p:nvSpPr>
          <p:spPr>
            <a:xfrm>
              <a:off x="4624747" y="2615688"/>
              <a:ext cx="1448728" cy="534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Indexing &amp; classification</a:t>
              </a:r>
            </a:p>
          </p:txBody>
        </p:sp>
        <p:sp>
          <p:nvSpPr>
            <p:cNvPr id="116" name="TextBox 115">
              <a:extLst>
                <a:ext uri="{FF2B5EF4-FFF2-40B4-BE49-F238E27FC236}">
                  <a16:creationId xmlns:a16="http://schemas.microsoft.com/office/drawing/2014/main" id="{E78327DC-60E2-DC60-EFA7-FBF01C082C6F}"/>
                </a:ext>
              </a:extLst>
            </p:cNvPr>
            <p:cNvSpPr txBox="1"/>
            <p:nvPr/>
          </p:nvSpPr>
          <p:spPr>
            <a:xfrm>
              <a:off x="6029245" y="1342394"/>
              <a:ext cx="1588655"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Extraction</a:t>
              </a:r>
            </a:p>
          </p:txBody>
        </p:sp>
        <p:sp>
          <p:nvSpPr>
            <p:cNvPr id="117" name="TextBox 116">
              <a:extLst>
                <a:ext uri="{FF2B5EF4-FFF2-40B4-BE49-F238E27FC236}">
                  <a16:creationId xmlns:a16="http://schemas.microsoft.com/office/drawing/2014/main" id="{A830DA9E-2990-0B66-3F01-6126D7EF7D30}"/>
                </a:ext>
              </a:extLst>
            </p:cNvPr>
            <p:cNvSpPr txBox="1"/>
            <p:nvPr/>
          </p:nvSpPr>
          <p:spPr>
            <a:xfrm>
              <a:off x="6162706" y="2615688"/>
              <a:ext cx="1305702" cy="534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Extraction of relevant data</a:t>
              </a:r>
            </a:p>
          </p:txBody>
        </p:sp>
        <p:sp>
          <p:nvSpPr>
            <p:cNvPr id="118" name="TextBox 117">
              <a:extLst>
                <a:ext uri="{FF2B5EF4-FFF2-40B4-BE49-F238E27FC236}">
                  <a16:creationId xmlns:a16="http://schemas.microsoft.com/office/drawing/2014/main" id="{16D78D47-AFF4-0F7F-6DDA-3460F60373FD}"/>
                </a:ext>
              </a:extLst>
            </p:cNvPr>
            <p:cNvSpPr txBox="1"/>
            <p:nvPr/>
          </p:nvSpPr>
          <p:spPr>
            <a:xfrm>
              <a:off x="7431762" y="1342394"/>
              <a:ext cx="1727201" cy="385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Post-Processing</a:t>
              </a:r>
            </a:p>
          </p:txBody>
        </p:sp>
        <p:sp>
          <p:nvSpPr>
            <p:cNvPr id="119" name="TextBox 118">
              <a:extLst>
                <a:ext uri="{FF2B5EF4-FFF2-40B4-BE49-F238E27FC236}">
                  <a16:creationId xmlns:a16="http://schemas.microsoft.com/office/drawing/2014/main" id="{E54A0150-D12C-C501-7B1B-CE2ED4C3AA0E}"/>
                </a:ext>
              </a:extLst>
            </p:cNvPr>
            <p:cNvSpPr txBox="1"/>
            <p:nvPr/>
          </p:nvSpPr>
          <p:spPr>
            <a:xfrm>
              <a:off x="7529971" y="2615688"/>
              <a:ext cx="1564675" cy="3208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Data validation</a:t>
              </a:r>
            </a:p>
          </p:txBody>
        </p:sp>
        <p:sp>
          <p:nvSpPr>
            <p:cNvPr id="120" name="TextBox 119">
              <a:extLst>
                <a:ext uri="{FF2B5EF4-FFF2-40B4-BE49-F238E27FC236}">
                  <a16:creationId xmlns:a16="http://schemas.microsoft.com/office/drawing/2014/main" id="{87CD49B6-76AD-23BE-2A11-65B4A935C9FA}"/>
                </a:ext>
              </a:extLst>
            </p:cNvPr>
            <p:cNvSpPr txBox="1"/>
            <p:nvPr/>
          </p:nvSpPr>
          <p:spPr>
            <a:xfrm>
              <a:off x="171078" y="2615688"/>
              <a:ext cx="1340024"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Incoming Documents</a:t>
              </a:r>
            </a:p>
          </p:txBody>
        </p:sp>
        <p:pic>
          <p:nvPicPr>
            <p:cNvPr id="121" name="Picture 120">
              <a:extLst>
                <a:ext uri="{FF2B5EF4-FFF2-40B4-BE49-F238E27FC236}">
                  <a16:creationId xmlns:a16="http://schemas.microsoft.com/office/drawing/2014/main" id="{9C70ABDA-7637-E7C1-CF6C-22A31561906F}"/>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5036362" y="1959406"/>
              <a:ext cx="640080" cy="640080"/>
            </a:xfrm>
            <a:prstGeom prst="rect">
              <a:avLst/>
            </a:prstGeom>
          </p:spPr>
        </p:pic>
        <p:pic>
          <p:nvPicPr>
            <p:cNvPr id="122" name="Picture 121">
              <a:extLst>
                <a:ext uri="{FF2B5EF4-FFF2-40B4-BE49-F238E27FC236}">
                  <a16:creationId xmlns:a16="http://schemas.microsoft.com/office/drawing/2014/main" id="{A602B6DF-71CD-23BB-55FF-673BA5EDB1C5}"/>
                </a:ext>
              </a:extLst>
            </p:cNvPr>
            <p:cNvPicPr>
              <a:picLocks noChangeAspect="1"/>
            </p:cNvPicPr>
            <p:nvPr/>
          </p:nvPicPr>
          <p:blipFill>
            <a:blip r:embed="rId6" cstate="screen">
              <a:extLst>
                <a:ext uri="{28A0092B-C50C-407E-A947-70E740481C1C}">
                  <a14:useLocalDpi xmlns:a14="http://schemas.microsoft.com/office/drawing/2010/main" val="0"/>
                </a:ext>
              </a:extLst>
            </a:blip>
            <a:srcRect/>
            <a:stretch/>
          </p:blipFill>
          <p:spPr>
            <a:xfrm>
              <a:off x="6503533" y="1959406"/>
              <a:ext cx="640080" cy="640080"/>
            </a:xfrm>
            <a:prstGeom prst="rect">
              <a:avLst/>
            </a:prstGeom>
          </p:spPr>
        </p:pic>
        <p:pic>
          <p:nvPicPr>
            <p:cNvPr id="123" name="Picture 122">
              <a:extLst>
                <a:ext uri="{FF2B5EF4-FFF2-40B4-BE49-F238E27FC236}">
                  <a16:creationId xmlns:a16="http://schemas.microsoft.com/office/drawing/2014/main" id="{49517530-AE11-EA34-A279-59B51603657C}"/>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p:blipFill>
          <p:spPr>
            <a:xfrm>
              <a:off x="7970705" y="1959406"/>
              <a:ext cx="640080" cy="640080"/>
            </a:xfrm>
            <a:prstGeom prst="rect">
              <a:avLst/>
            </a:prstGeom>
          </p:spPr>
        </p:pic>
        <p:grpSp>
          <p:nvGrpSpPr>
            <p:cNvPr id="124" name="Group 123">
              <a:extLst>
                <a:ext uri="{FF2B5EF4-FFF2-40B4-BE49-F238E27FC236}">
                  <a16:creationId xmlns:a16="http://schemas.microsoft.com/office/drawing/2014/main" id="{B698C58D-0D4A-EA07-43CD-4C11AC4B5EAF}"/>
                </a:ext>
              </a:extLst>
            </p:cNvPr>
            <p:cNvGrpSpPr/>
            <p:nvPr/>
          </p:nvGrpSpPr>
          <p:grpSpPr>
            <a:xfrm>
              <a:off x="9372662" y="2853122"/>
              <a:ext cx="890460" cy="849370"/>
              <a:chOff x="10050235" y="2618388"/>
              <a:chExt cx="890460" cy="849370"/>
            </a:xfrm>
          </p:grpSpPr>
          <p:pic>
            <p:nvPicPr>
              <p:cNvPr id="158" name="Picture 157">
                <a:extLst>
                  <a:ext uri="{FF2B5EF4-FFF2-40B4-BE49-F238E27FC236}">
                    <a16:creationId xmlns:a16="http://schemas.microsoft.com/office/drawing/2014/main" id="{CC33816D-8AF3-8793-C45E-813056D7F1E0}"/>
                  </a:ext>
                </a:extLst>
              </p:cNvPr>
              <p:cNvPicPr>
                <a:picLocks noChangeAspect="1"/>
              </p:cNvPicPr>
              <p:nvPr/>
            </p:nvPicPr>
            <p:blipFill>
              <a:blip r:embed="rId8" cstate="screen">
                <a:grayscl/>
                <a:extLst>
                  <a:ext uri="{28A0092B-C50C-407E-A947-70E740481C1C}">
                    <a14:useLocalDpi xmlns:a14="http://schemas.microsoft.com/office/drawing/2010/main" val="0"/>
                  </a:ext>
                </a:extLst>
              </a:blip>
              <a:srcRect/>
              <a:stretch/>
            </p:blipFill>
            <p:spPr>
              <a:xfrm>
                <a:off x="10050235" y="2618388"/>
                <a:ext cx="640080" cy="640080"/>
              </a:xfrm>
              <a:prstGeom prst="rect">
                <a:avLst/>
              </a:prstGeom>
            </p:spPr>
          </p:pic>
          <p:pic>
            <p:nvPicPr>
              <p:cNvPr id="159" name="Picture 158">
                <a:extLst>
                  <a:ext uri="{FF2B5EF4-FFF2-40B4-BE49-F238E27FC236}">
                    <a16:creationId xmlns:a16="http://schemas.microsoft.com/office/drawing/2014/main" id="{291C1551-0DBA-CB3F-5694-4D5FC1CD0C71}"/>
                  </a:ext>
                </a:extLst>
              </p:cNvPr>
              <p:cNvPicPr>
                <a:picLocks noChangeAspect="1"/>
              </p:cNvPicPr>
              <p:nvPr/>
            </p:nvPicPr>
            <p:blipFill>
              <a:blip r:embed="rId8" cstate="screen">
                <a:grayscl/>
                <a:extLst>
                  <a:ext uri="{28A0092B-C50C-407E-A947-70E740481C1C}">
                    <a14:useLocalDpi xmlns:a14="http://schemas.microsoft.com/office/drawing/2010/main" val="0"/>
                  </a:ext>
                </a:extLst>
              </a:blip>
              <a:srcRect/>
              <a:stretch/>
            </p:blipFill>
            <p:spPr>
              <a:xfrm>
                <a:off x="10300615" y="2827678"/>
                <a:ext cx="640080" cy="640080"/>
              </a:xfrm>
              <a:prstGeom prst="rect">
                <a:avLst/>
              </a:prstGeom>
              <a:solidFill>
                <a:sysClr val="window" lastClr="FFFFFF"/>
              </a:solidFill>
            </p:spPr>
          </p:pic>
        </p:grpSp>
        <p:pic>
          <p:nvPicPr>
            <p:cNvPr id="125" name="Picture 124">
              <a:extLst>
                <a:ext uri="{FF2B5EF4-FFF2-40B4-BE49-F238E27FC236}">
                  <a16:creationId xmlns:a16="http://schemas.microsoft.com/office/drawing/2014/main" id="{39D19671-FCDF-B98B-27CF-B1132A6954E1}"/>
                </a:ext>
              </a:extLst>
            </p:cNvPr>
            <p:cNvPicPr>
              <a:picLocks noChangeAspect="1"/>
            </p:cNvPicPr>
            <p:nvPr/>
          </p:nvPicPr>
          <p:blipFill>
            <a:blip r:embed="rId9" cstate="screen">
              <a:grayscl/>
              <a:extLst>
                <a:ext uri="{28A0092B-C50C-407E-A947-70E740481C1C}">
                  <a14:useLocalDpi xmlns:a14="http://schemas.microsoft.com/office/drawing/2010/main" val="0"/>
                </a:ext>
              </a:extLst>
            </a:blip>
            <a:srcRect/>
            <a:stretch/>
          </p:blipFill>
          <p:spPr>
            <a:xfrm>
              <a:off x="11032971" y="1671557"/>
              <a:ext cx="640080" cy="640080"/>
            </a:xfrm>
            <a:prstGeom prst="rect">
              <a:avLst/>
            </a:prstGeom>
          </p:spPr>
        </p:pic>
        <p:pic>
          <p:nvPicPr>
            <p:cNvPr id="126" name="Picture 125">
              <a:extLst>
                <a:ext uri="{FF2B5EF4-FFF2-40B4-BE49-F238E27FC236}">
                  <a16:creationId xmlns:a16="http://schemas.microsoft.com/office/drawing/2014/main" id="{6F543C78-168F-9076-0A0D-FB4B3A7354E4}"/>
                </a:ext>
              </a:extLst>
            </p:cNvPr>
            <p:cNvPicPr>
              <a:picLocks noChangeAspect="1"/>
            </p:cNvPicPr>
            <p:nvPr/>
          </p:nvPicPr>
          <p:blipFill>
            <a:blip r:embed="rId10" cstate="screen">
              <a:grayscl/>
              <a:extLst>
                <a:ext uri="{28A0092B-C50C-407E-A947-70E740481C1C}">
                  <a14:useLocalDpi xmlns:a14="http://schemas.microsoft.com/office/drawing/2010/main" val="0"/>
                </a:ext>
              </a:extLst>
            </a:blip>
            <a:srcRect/>
            <a:stretch/>
          </p:blipFill>
          <p:spPr>
            <a:xfrm>
              <a:off x="11032971" y="3842154"/>
              <a:ext cx="640080" cy="640080"/>
            </a:xfrm>
            <a:prstGeom prst="rect">
              <a:avLst/>
            </a:prstGeom>
          </p:spPr>
        </p:pic>
        <p:pic>
          <p:nvPicPr>
            <p:cNvPr id="127" name="Picture 126">
              <a:extLst>
                <a:ext uri="{FF2B5EF4-FFF2-40B4-BE49-F238E27FC236}">
                  <a16:creationId xmlns:a16="http://schemas.microsoft.com/office/drawing/2014/main" id="{B8676B30-AD4A-099C-D946-8B8217E41D5E}"/>
                </a:ext>
              </a:extLst>
            </p:cNvPr>
            <p:cNvPicPr>
              <a:picLocks noChangeAspect="1"/>
            </p:cNvPicPr>
            <p:nvPr/>
          </p:nvPicPr>
          <p:blipFill>
            <a:blip r:embed="rId11" cstate="screen">
              <a:grayscl/>
              <a:extLst>
                <a:ext uri="{28A0092B-C50C-407E-A947-70E740481C1C}">
                  <a14:useLocalDpi xmlns:a14="http://schemas.microsoft.com/office/drawing/2010/main" val="0"/>
                </a:ext>
              </a:extLst>
            </a:blip>
            <a:srcRect/>
            <a:stretch/>
          </p:blipFill>
          <p:spPr>
            <a:xfrm>
              <a:off x="448607" y="3660406"/>
              <a:ext cx="640080" cy="640080"/>
            </a:xfrm>
            <a:prstGeom prst="rect">
              <a:avLst/>
            </a:prstGeom>
            <a:solidFill>
              <a:sysClr val="window" lastClr="FFFFFF"/>
            </a:solidFill>
          </p:spPr>
        </p:pic>
        <p:sp>
          <p:nvSpPr>
            <p:cNvPr id="128" name="TextBox 127">
              <a:extLst>
                <a:ext uri="{FF2B5EF4-FFF2-40B4-BE49-F238E27FC236}">
                  <a16:creationId xmlns:a16="http://schemas.microsoft.com/office/drawing/2014/main" id="{A0401F53-A1B0-498E-8549-B53A661326B2}"/>
                </a:ext>
              </a:extLst>
            </p:cNvPr>
            <p:cNvSpPr txBox="1"/>
            <p:nvPr/>
          </p:nvSpPr>
          <p:spPr>
            <a:xfrm>
              <a:off x="10600247" y="2375527"/>
              <a:ext cx="1505528" cy="10410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Human-in-the-loop for verification and correction</a:t>
              </a:r>
            </a:p>
          </p:txBody>
        </p:sp>
        <p:sp>
          <p:nvSpPr>
            <p:cNvPr id="129" name="TextBox 128">
              <a:extLst>
                <a:ext uri="{FF2B5EF4-FFF2-40B4-BE49-F238E27FC236}">
                  <a16:creationId xmlns:a16="http://schemas.microsoft.com/office/drawing/2014/main" id="{7DC243CE-86D4-12DE-6B24-8CD41A58863D}"/>
                </a:ext>
              </a:extLst>
            </p:cNvPr>
            <p:cNvSpPr txBox="1"/>
            <p:nvPr/>
          </p:nvSpPr>
          <p:spPr>
            <a:xfrm>
              <a:off x="9019868" y="3759983"/>
              <a:ext cx="1565496" cy="3470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Structured data</a:t>
              </a:r>
            </a:p>
          </p:txBody>
        </p:sp>
        <p:sp>
          <p:nvSpPr>
            <p:cNvPr id="130" name="TextBox 129">
              <a:extLst>
                <a:ext uri="{FF2B5EF4-FFF2-40B4-BE49-F238E27FC236}">
                  <a16:creationId xmlns:a16="http://schemas.microsoft.com/office/drawing/2014/main" id="{932202A4-2A27-E70D-7FCB-6FDD2B9338E8}"/>
                </a:ext>
              </a:extLst>
            </p:cNvPr>
            <p:cNvSpPr txBox="1"/>
            <p:nvPr/>
          </p:nvSpPr>
          <p:spPr>
            <a:xfrm>
              <a:off x="10600247" y="4445290"/>
              <a:ext cx="1505528" cy="1966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Structured data feed to downstream applications (ERP, CRM, SAP Legacy system, etc.) via API or RPA</a:t>
              </a:r>
            </a:p>
          </p:txBody>
        </p:sp>
        <p:sp>
          <p:nvSpPr>
            <p:cNvPr id="131" name="TextBox 130">
              <a:extLst>
                <a:ext uri="{FF2B5EF4-FFF2-40B4-BE49-F238E27FC236}">
                  <a16:creationId xmlns:a16="http://schemas.microsoft.com/office/drawing/2014/main" id="{CFA49FA7-911A-34ED-8D1F-EEEBA2AA3482}"/>
                </a:ext>
              </a:extLst>
            </p:cNvPr>
            <p:cNvSpPr txBox="1"/>
            <p:nvPr/>
          </p:nvSpPr>
          <p:spPr>
            <a:xfrm>
              <a:off x="1634344" y="4385793"/>
              <a:ext cx="1550827"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Auto-crop, noise reduction, etc.</a:t>
              </a:r>
            </a:p>
          </p:txBody>
        </p:sp>
        <p:sp>
          <p:nvSpPr>
            <p:cNvPr id="132" name="TextBox 131">
              <a:extLst>
                <a:ext uri="{FF2B5EF4-FFF2-40B4-BE49-F238E27FC236}">
                  <a16:creationId xmlns:a16="http://schemas.microsoft.com/office/drawing/2014/main" id="{E786DE45-E4AD-DB1F-335B-546F0E22AC3B}"/>
                </a:ext>
              </a:extLst>
            </p:cNvPr>
            <p:cNvSpPr txBox="1"/>
            <p:nvPr/>
          </p:nvSpPr>
          <p:spPr>
            <a:xfrm>
              <a:off x="3123357" y="4385793"/>
              <a:ext cx="1505528" cy="12723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Computer vision and Optical Character Recognition (OCR)</a:t>
              </a:r>
            </a:p>
          </p:txBody>
        </p:sp>
        <p:sp>
          <p:nvSpPr>
            <p:cNvPr id="133" name="TextBox 132">
              <a:extLst>
                <a:ext uri="{FF2B5EF4-FFF2-40B4-BE49-F238E27FC236}">
                  <a16:creationId xmlns:a16="http://schemas.microsoft.com/office/drawing/2014/main" id="{D5FE0E49-B25A-FFB0-5FA3-71EE290612B9}"/>
                </a:ext>
              </a:extLst>
            </p:cNvPr>
            <p:cNvSpPr txBox="1"/>
            <p:nvPr/>
          </p:nvSpPr>
          <p:spPr>
            <a:xfrm>
              <a:off x="4641616" y="4385793"/>
              <a:ext cx="1436082"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Text mining &amp; machine/deep learning</a:t>
              </a:r>
            </a:p>
          </p:txBody>
        </p:sp>
        <p:sp>
          <p:nvSpPr>
            <p:cNvPr id="134" name="TextBox 133">
              <a:extLst>
                <a:ext uri="{FF2B5EF4-FFF2-40B4-BE49-F238E27FC236}">
                  <a16:creationId xmlns:a16="http://schemas.microsoft.com/office/drawing/2014/main" id="{16577CEE-4BB0-D314-76FC-FCC54E6ED7FE}"/>
                </a:ext>
              </a:extLst>
            </p:cNvPr>
            <p:cNvSpPr txBox="1"/>
            <p:nvPr/>
          </p:nvSpPr>
          <p:spPr>
            <a:xfrm>
              <a:off x="6155408" y="4385793"/>
              <a:ext cx="1313000"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NLP &amp; machine/deep learning</a:t>
              </a:r>
            </a:p>
          </p:txBody>
        </p:sp>
        <p:sp>
          <p:nvSpPr>
            <p:cNvPr id="135" name="TextBox 134">
              <a:extLst>
                <a:ext uri="{FF2B5EF4-FFF2-40B4-BE49-F238E27FC236}">
                  <a16:creationId xmlns:a16="http://schemas.microsoft.com/office/drawing/2014/main" id="{2D4110C9-F720-2E36-4499-939F845EB48D}"/>
                </a:ext>
              </a:extLst>
            </p:cNvPr>
            <p:cNvSpPr txBox="1"/>
            <p:nvPr/>
          </p:nvSpPr>
          <p:spPr>
            <a:xfrm>
              <a:off x="7530937" y="4385793"/>
              <a:ext cx="1576439" cy="7486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Internal / external business validation rules</a:t>
              </a:r>
            </a:p>
          </p:txBody>
        </p:sp>
        <p:sp>
          <p:nvSpPr>
            <p:cNvPr id="136" name="TextBox 135">
              <a:extLst>
                <a:ext uri="{FF2B5EF4-FFF2-40B4-BE49-F238E27FC236}">
                  <a16:creationId xmlns:a16="http://schemas.microsoft.com/office/drawing/2014/main" id="{1E3FF707-E49D-7AA4-19CB-FC79EBFAD7F9}"/>
                </a:ext>
              </a:extLst>
            </p:cNvPr>
            <p:cNvSpPr txBox="1"/>
            <p:nvPr/>
          </p:nvSpPr>
          <p:spPr>
            <a:xfrm>
              <a:off x="165333" y="4385793"/>
              <a:ext cx="1340024" cy="578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Powering Technologies</a:t>
              </a:r>
            </a:p>
          </p:txBody>
        </p:sp>
        <p:pic>
          <p:nvPicPr>
            <p:cNvPr id="137" name="Picture 136">
              <a:extLst>
                <a:ext uri="{FF2B5EF4-FFF2-40B4-BE49-F238E27FC236}">
                  <a16:creationId xmlns:a16="http://schemas.microsoft.com/office/drawing/2014/main" id="{0BE0A800-DE82-44BD-8593-4725F8F8C4FE}"/>
                </a:ext>
              </a:extLst>
            </p:cNvPr>
            <p:cNvPicPr>
              <a:picLocks noChangeAspect="1"/>
            </p:cNvPicPr>
            <p:nvPr/>
          </p:nvPicPr>
          <p:blipFill>
            <a:blip r:embed="rId12" cstate="screen">
              <a:grayscl/>
              <a:extLst>
                <a:ext uri="{28A0092B-C50C-407E-A947-70E740481C1C}">
                  <a14:useLocalDpi xmlns:a14="http://schemas.microsoft.com/office/drawing/2010/main" val="0"/>
                </a:ext>
              </a:extLst>
            </a:blip>
            <a:srcRect/>
            <a:stretch/>
          </p:blipFill>
          <p:spPr>
            <a:xfrm>
              <a:off x="2086229" y="3677893"/>
              <a:ext cx="640080" cy="640080"/>
            </a:xfrm>
            <a:prstGeom prst="rect">
              <a:avLst/>
            </a:prstGeom>
          </p:spPr>
        </p:pic>
        <p:pic>
          <p:nvPicPr>
            <p:cNvPr id="138" name="Picture 137">
              <a:extLst>
                <a:ext uri="{FF2B5EF4-FFF2-40B4-BE49-F238E27FC236}">
                  <a16:creationId xmlns:a16="http://schemas.microsoft.com/office/drawing/2014/main" id="{C2BC92A5-4E3A-0CCD-3782-A8874C427A66}"/>
                </a:ext>
              </a:extLst>
            </p:cNvPr>
            <p:cNvPicPr>
              <a:picLocks noChangeAspect="1"/>
            </p:cNvPicPr>
            <p:nvPr/>
          </p:nvPicPr>
          <p:blipFill>
            <a:blip r:embed="rId13" cstate="screen">
              <a:grayscl/>
              <a:extLst>
                <a:ext uri="{28A0092B-C50C-407E-A947-70E740481C1C}">
                  <a14:useLocalDpi xmlns:a14="http://schemas.microsoft.com/office/drawing/2010/main" val="0"/>
                </a:ext>
              </a:extLst>
            </a:blip>
            <a:srcRect/>
            <a:stretch/>
          </p:blipFill>
          <p:spPr>
            <a:xfrm>
              <a:off x="3556081" y="3677893"/>
              <a:ext cx="640080" cy="640080"/>
            </a:xfrm>
            <a:prstGeom prst="rect">
              <a:avLst/>
            </a:prstGeom>
          </p:spPr>
        </p:pic>
        <p:pic>
          <p:nvPicPr>
            <p:cNvPr id="139" name="Picture 138">
              <a:extLst>
                <a:ext uri="{FF2B5EF4-FFF2-40B4-BE49-F238E27FC236}">
                  <a16:creationId xmlns:a16="http://schemas.microsoft.com/office/drawing/2014/main" id="{7CA87FE9-158C-79B6-5161-2C56429835C3}"/>
                </a:ext>
              </a:extLst>
            </p:cNvPr>
            <p:cNvPicPr>
              <a:picLocks noChangeAspect="1"/>
            </p:cNvPicPr>
            <p:nvPr/>
          </p:nvPicPr>
          <p:blipFill>
            <a:blip r:embed="rId14" cstate="screen">
              <a:grayscl/>
              <a:extLst>
                <a:ext uri="{28A0092B-C50C-407E-A947-70E740481C1C}">
                  <a14:useLocalDpi xmlns:a14="http://schemas.microsoft.com/office/drawing/2010/main" val="0"/>
                </a:ext>
              </a:extLst>
            </a:blip>
            <a:srcRect/>
            <a:stretch/>
          </p:blipFill>
          <p:spPr>
            <a:xfrm>
              <a:off x="5025933" y="3677893"/>
              <a:ext cx="640080" cy="640080"/>
            </a:xfrm>
            <a:prstGeom prst="rect">
              <a:avLst/>
            </a:prstGeom>
          </p:spPr>
        </p:pic>
        <p:pic>
          <p:nvPicPr>
            <p:cNvPr id="140" name="Picture 139">
              <a:extLst>
                <a:ext uri="{FF2B5EF4-FFF2-40B4-BE49-F238E27FC236}">
                  <a16:creationId xmlns:a16="http://schemas.microsoft.com/office/drawing/2014/main" id="{56C98972-0E23-C742-F3ED-638759BECCFD}"/>
                </a:ext>
              </a:extLst>
            </p:cNvPr>
            <p:cNvPicPr>
              <a:picLocks noChangeAspect="1"/>
            </p:cNvPicPr>
            <p:nvPr/>
          </p:nvPicPr>
          <p:blipFill>
            <a:blip r:embed="rId15" cstate="screen">
              <a:grayscl/>
              <a:extLst>
                <a:ext uri="{28A0092B-C50C-407E-A947-70E740481C1C}">
                  <a14:useLocalDpi xmlns:a14="http://schemas.microsoft.com/office/drawing/2010/main" val="0"/>
                </a:ext>
              </a:extLst>
            </a:blip>
            <a:srcRect/>
            <a:stretch/>
          </p:blipFill>
          <p:spPr>
            <a:xfrm>
              <a:off x="6495785" y="3677893"/>
              <a:ext cx="640080" cy="640080"/>
            </a:xfrm>
            <a:prstGeom prst="rect">
              <a:avLst/>
            </a:prstGeom>
          </p:spPr>
        </p:pic>
        <p:pic>
          <p:nvPicPr>
            <p:cNvPr id="141" name="Picture 140">
              <a:extLst>
                <a:ext uri="{FF2B5EF4-FFF2-40B4-BE49-F238E27FC236}">
                  <a16:creationId xmlns:a16="http://schemas.microsoft.com/office/drawing/2014/main" id="{133EDED0-1D4F-72B0-3C3D-41883310F04B}"/>
                </a:ext>
              </a:extLst>
            </p:cNvPr>
            <p:cNvPicPr>
              <a:picLocks noChangeAspect="1"/>
            </p:cNvPicPr>
            <p:nvPr/>
          </p:nvPicPr>
          <p:blipFill>
            <a:blip r:embed="rId16" cstate="screen">
              <a:grayscl/>
              <a:extLst>
                <a:ext uri="{28A0092B-C50C-407E-A947-70E740481C1C}">
                  <a14:useLocalDpi xmlns:a14="http://schemas.microsoft.com/office/drawing/2010/main" val="0"/>
                </a:ext>
              </a:extLst>
            </a:blip>
            <a:srcRect/>
            <a:stretch/>
          </p:blipFill>
          <p:spPr>
            <a:xfrm>
              <a:off x="7965635" y="3677893"/>
              <a:ext cx="640080" cy="640080"/>
            </a:xfrm>
            <a:prstGeom prst="rect">
              <a:avLst/>
            </a:prstGeom>
          </p:spPr>
        </p:pic>
        <p:pic>
          <p:nvPicPr>
            <p:cNvPr id="142" name="Picture 141">
              <a:extLst>
                <a:ext uri="{FF2B5EF4-FFF2-40B4-BE49-F238E27FC236}">
                  <a16:creationId xmlns:a16="http://schemas.microsoft.com/office/drawing/2014/main" id="{309F67E2-9126-4A3A-2B7D-46120B6975B9}"/>
                </a:ext>
              </a:extLst>
            </p:cNvPr>
            <p:cNvPicPr>
              <a:picLocks noChangeAspect="1"/>
            </p:cNvPicPr>
            <p:nvPr/>
          </p:nvPicPr>
          <p:blipFill>
            <a:blip r:embed="rId17" cstate="screen">
              <a:extLst>
                <a:ext uri="{28A0092B-C50C-407E-A947-70E740481C1C}">
                  <a14:useLocalDpi xmlns:a14="http://schemas.microsoft.com/office/drawing/2010/main" val="0"/>
                </a:ext>
              </a:extLst>
            </a:blip>
            <a:srcRect/>
            <a:stretch/>
          </p:blipFill>
          <p:spPr>
            <a:xfrm>
              <a:off x="2055703" y="1955805"/>
              <a:ext cx="640080" cy="640080"/>
            </a:xfrm>
            <a:prstGeom prst="rect">
              <a:avLst/>
            </a:prstGeom>
          </p:spPr>
        </p:pic>
        <p:sp>
          <p:nvSpPr>
            <p:cNvPr id="143" name="Rectangle: Rounded Corners 142">
              <a:extLst>
                <a:ext uri="{FF2B5EF4-FFF2-40B4-BE49-F238E27FC236}">
                  <a16:creationId xmlns:a16="http://schemas.microsoft.com/office/drawing/2014/main" id="{D60F53A1-89C9-1EB7-A82C-4C678310497F}"/>
                </a:ext>
              </a:extLst>
            </p:cNvPr>
            <p:cNvSpPr/>
            <p:nvPr/>
          </p:nvSpPr>
          <p:spPr>
            <a:xfrm>
              <a:off x="101597" y="2615687"/>
              <a:ext cx="1332638" cy="584774"/>
            </a:xfrm>
            <a:prstGeom prst="round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panose="020F0502020204030204"/>
                  <a:ea typeface="+mn-ea"/>
                  <a:cs typeface="+mn-cs"/>
                </a:rPr>
                <a:t>Incoming Documents</a:t>
              </a:r>
            </a:p>
          </p:txBody>
        </p:sp>
        <p:sp>
          <p:nvSpPr>
            <p:cNvPr id="144" name="Rectangle: Rounded Corners 143">
              <a:extLst>
                <a:ext uri="{FF2B5EF4-FFF2-40B4-BE49-F238E27FC236}">
                  <a16:creationId xmlns:a16="http://schemas.microsoft.com/office/drawing/2014/main" id="{EB6257B0-4CF0-784B-4025-C00206D0B9BB}"/>
                </a:ext>
              </a:extLst>
            </p:cNvPr>
            <p:cNvSpPr/>
            <p:nvPr/>
          </p:nvSpPr>
          <p:spPr>
            <a:xfrm>
              <a:off x="111287" y="4369040"/>
              <a:ext cx="1308883" cy="584774"/>
            </a:xfrm>
            <a:prstGeom prst="round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Powering Technologies</a:t>
              </a:r>
            </a:p>
          </p:txBody>
        </p:sp>
        <p:sp>
          <p:nvSpPr>
            <p:cNvPr id="145" name="Arrow: Chevron 144">
              <a:extLst>
                <a:ext uri="{FF2B5EF4-FFF2-40B4-BE49-F238E27FC236}">
                  <a16:creationId xmlns:a16="http://schemas.microsoft.com/office/drawing/2014/main" id="{5A85E50C-691C-266D-E6BD-B76705F3168C}"/>
                </a:ext>
              </a:extLst>
            </p:cNvPr>
            <p:cNvSpPr/>
            <p:nvPr/>
          </p:nvSpPr>
          <p:spPr>
            <a:xfrm>
              <a:off x="8897131" y="3253516"/>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6" name="Arrow: Chevron 145">
              <a:extLst>
                <a:ext uri="{FF2B5EF4-FFF2-40B4-BE49-F238E27FC236}">
                  <a16:creationId xmlns:a16="http://schemas.microsoft.com/office/drawing/2014/main" id="{70CB0309-7F90-04F1-C4AE-AFB5E9F8DB6D}"/>
                </a:ext>
              </a:extLst>
            </p:cNvPr>
            <p:cNvSpPr/>
            <p:nvPr/>
          </p:nvSpPr>
          <p:spPr>
            <a:xfrm>
              <a:off x="7259263" y="325909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Arrow: Chevron 146">
              <a:extLst>
                <a:ext uri="{FF2B5EF4-FFF2-40B4-BE49-F238E27FC236}">
                  <a16:creationId xmlns:a16="http://schemas.microsoft.com/office/drawing/2014/main" id="{96CC65ED-03BD-004B-1E56-85BDBAC5EACE}"/>
                </a:ext>
              </a:extLst>
            </p:cNvPr>
            <p:cNvSpPr/>
            <p:nvPr/>
          </p:nvSpPr>
          <p:spPr>
            <a:xfrm>
              <a:off x="5852663" y="326723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Arrow: Chevron 147">
              <a:extLst>
                <a:ext uri="{FF2B5EF4-FFF2-40B4-BE49-F238E27FC236}">
                  <a16:creationId xmlns:a16="http://schemas.microsoft.com/office/drawing/2014/main" id="{B694BED6-6EDB-D1C6-1658-9FC0896A43F2}"/>
                </a:ext>
              </a:extLst>
            </p:cNvPr>
            <p:cNvSpPr/>
            <p:nvPr/>
          </p:nvSpPr>
          <p:spPr>
            <a:xfrm>
              <a:off x="4310281" y="3258042"/>
              <a:ext cx="412279" cy="448632"/>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9919851-EC1B-93CE-A7F9-A45D7ED620E3}"/>
                </a:ext>
              </a:extLst>
            </p:cNvPr>
            <p:cNvSpPr/>
            <p:nvPr/>
          </p:nvSpPr>
          <p:spPr>
            <a:xfrm>
              <a:off x="1161039" y="2615687"/>
              <a:ext cx="7935089" cy="45719"/>
            </a:xfrm>
            <a:prstGeom prst="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63CD9213-8775-383D-A7DE-BE2376315514}"/>
                </a:ext>
              </a:extLst>
            </p:cNvPr>
            <p:cNvSpPr/>
            <p:nvPr/>
          </p:nvSpPr>
          <p:spPr>
            <a:xfrm>
              <a:off x="1159557" y="4367367"/>
              <a:ext cx="7935089" cy="45719"/>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Arrow Connector 151">
              <a:extLst>
                <a:ext uri="{FF2B5EF4-FFF2-40B4-BE49-F238E27FC236}">
                  <a16:creationId xmlns:a16="http://schemas.microsoft.com/office/drawing/2014/main" id="{3B41EF55-515F-E3F5-8DB8-8547B37BB8FF}"/>
                </a:ext>
              </a:extLst>
            </p:cNvPr>
            <p:cNvCxnSpPr>
              <a:cxnSpLocks/>
              <a:stCxn id="154" idx="3"/>
            </p:cNvCxnSpPr>
            <p:nvPr/>
          </p:nvCxnSpPr>
          <p:spPr>
            <a:xfrm flipV="1">
              <a:off x="7213253" y="1025507"/>
              <a:ext cx="3102935" cy="14093"/>
            </a:xfrm>
            <a:prstGeom prst="straightConnector1">
              <a:avLst/>
            </a:prstGeom>
            <a:noFill/>
            <a:ln w="19050" cap="flat" cmpd="sng" algn="ctr">
              <a:solidFill>
                <a:sysClr val="windowText" lastClr="000000">
                  <a:lumMod val="50000"/>
                  <a:lumOff val="50000"/>
                </a:sysClr>
              </a:solidFill>
              <a:prstDash val="solid"/>
              <a:miter lim="800000"/>
              <a:tailEnd type="triangle"/>
            </a:ln>
            <a:effectLst/>
          </p:spPr>
        </p:cxnSp>
        <p:cxnSp>
          <p:nvCxnSpPr>
            <p:cNvPr id="153" name="Straight Arrow Connector 152">
              <a:extLst>
                <a:ext uri="{FF2B5EF4-FFF2-40B4-BE49-F238E27FC236}">
                  <a16:creationId xmlns:a16="http://schemas.microsoft.com/office/drawing/2014/main" id="{03B04A67-9C04-7FA6-80ED-3FA4378500B4}"/>
                </a:ext>
              </a:extLst>
            </p:cNvPr>
            <p:cNvCxnSpPr>
              <a:cxnSpLocks/>
              <a:stCxn id="154" idx="1"/>
            </p:cNvCxnSpPr>
            <p:nvPr/>
          </p:nvCxnSpPr>
          <p:spPr>
            <a:xfrm flipH="1">
              <a:off x="1683985" y="1039600"/>
              <a:ext cx="2942945" cy="9958"/>
            </a:xfrm>
            <a:prstGeom prst="straightConnector1">
              <a:avLst/>
            </a:prstGeom>
            <a:noFill/>
            <a:ln w="19050" cap="flat" cmpd="sng" algn="ctr">
              <a:solidFill>
                <a:sysClr val="windowText" lastClr="000000">
                  <a:lumMod val="50000"/>
                  <a:lumOff val="50000"/>
                </a:sysClr>
              </a:solidFill>
              <a:prstDash val="solid"/>
              <a:miter lim="800000"/>
              <a:tailEnd type="triangle"/>
            </a:ln>
            <a:effectLst/>
          </p:spPr>
        </p:cxnSp>
        <p:sp>
          <p:nvSpPr>
            <p:cNvPr id="154" name="TextBox 153">
              <a:extLst>
                <a:ext uri="{FF2B5EF4-FFF2-40B4-BE49-F238E27FC236}">
                  <a16:creationId xmlns:a16="http://schemas.microsoft.com/office/drawing/2014/main" id="{20CE9887-9ECD-C6C8-C951-B7CA521EF4CC}"/>
                </a:ext>
              </a:extLst>
            </p:cNvPr>
            <p:cNvSpPr txBox="1"/>
            <p:nvPr/>
          </p:nvSpPr>
          <p:spPr>
            <a:xfrm>
              <a:off x="4626930" y="875735"/>
              <a:ext cx="2586322" cy="3277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Workflow Orchestration</a:t>
              </a:r>
            </a:p>
          </p:txBody>
        </p:sp>
        <p:cxnSp>
          <p:nvCxnSpPr>
            <p:cNvPr id="155" name="Straight Arrow Connector 154">
              <a:extLst>
                <a:ext uri="{FF2B5EF4-FFF2-40B4-BE49-F238E27FC236}">
                  <a16:creationId xmlns:a16="http://schemas.microsoft.com/office/drawing/2014/main" id="{656C5C28-4ADE-080A-8E01-04AB8428CC43}"/>
                </a:ext>
              </a:extLst>
            </p:cNvPr>
            <p:cNvCxnSpPr>
              <a:cxnSpLocks/>
            </p:cNvCxnSpPr>
            <p:nvPr/>
          </p:nvCxnSpPr>
          <p:spPr>
            <a:xfrm flipV="1">
              <a:off x="10253886" y="3308301"/>
              <a:ext cx="523903" cy="1"/>
            </a:xfrm>
            <a:prstGeom prst="straightConnector1">
              <a:avLst/>
            </a:prstGeom>
            <a:noFill/>
            <a:ln w="57150" cap="flat" cmpd="sng" algn="ctr">
              <a:solidFill>
                <a:sysClr val="windowText" lastClr="000000">
                  <a:lumMod val="50000"/>
                  <a:lumOff val="50000"/>
                </a:sysClr>
              </a:solidFill>
              <a:prstDash val="solid"/>
              <a:miter lim="800000"/>
              <a:tailEnd type="triangle"/>
            </a:ln>
            <a:effectLst/>
          </p:spPr>
        </p:cxnSp>
        <p:cxnSp>
          <p:nvCxnSpPr>
            <p:cNvPr id="156" name="Straight Arrow Connector 155">
              <a:extLst>
                <a:ext uri="{FF2B5EF4-FFF2-40B4-BE49-F238E27FC236}">
                  <a16:creationId xmlns:a16="http://schemas.microsoft.com/office/drawing/2014/main" id="{33C27567-8EFB-608E-466D-02A623BE7124}"/>
                </a:ext>
              </a:extLst>
            </p:cNvPr>
            <p:cNvCxnSpPr>
              <a:cxnSpLocks/>
              <a:stCxn id="128" idx="2"/>
              <a:endCxn id="126" idx="0"/>
            </p:cNvCxnSpPr>
            <p:nvPr/>
          </p:nvCxnSpPr>
          <p:spPr>
            <a:xfrm>
              <a:off x="11353011" y="3416553"/>
              <a:ext cx="0" cy="425601"/>
            </a:xfrm>
            <a:prstGeom prst="straightConnector1">
              <a:avLst/>
            </a:prstGeom>
            <a:noFill/>
            <a:ln w="57150" cap="flat" cmpd="sng" algn="ctr">
              <a:solidFill>
                <a:sysClr val="windowText" lastClr="000000">
                  <a:lumMod val="50000"/>
                  <a:lumOff val="50000"/>
                </a:sysClr>
              </a:solidFill>
              <a:prstDash val="solid"/>
              <a:miter lim="800000"/>
              <a:tailEnd type="triangle"/>
            </a:ln>
            <a:effectLst/>
          </p:spPr>
        </p:cxnSp>
        <p:cxnSp>
          <p:nvCxnSpPr>
            <p:cNvPr id="157" name="Straight Arrow Connector 156">
              <a:extLst>
                <a:ext uri="{FF2B5EF4-FFF2-40B4-BE49-F238E27FC236}">
                  <a16:creationId xmlns:a16="http://schemas.microsoft.com/office/drawing/2014/main" id="{365AA3F2-47A3-87A5-7EBA-69D00B333EFA}"/>
                </a:ext>
              </a:extLst>
            </p:cNvPr>
            <p:cNvCxnSpPr>
              <a:cxnSpLocks/>
            </p:cNvCxnSpPr>
            <p:nvPr/>
          </p:nvCxnSpPr>
          <p:spPr>
            <a:xfrm>
              <a:off x="10508015" y="4180418"/>
              <a:ext cx="418603" cy="0"/>
            </a:xfrm>
            <a:prstGeom prst="straightConnector1">
              <a:avLst/>
            </a:prstGeom>
            <a:noFill/>
            <a:ln w="19050" cap="flat" cmpd="sng" algn="ctr">
              <a:solidFill>
                <a:sysClr val="windowText" lastClr="000000">
                  <a:lumMod val="50000"/>
                  <a:lumOff val="50000"/>
                </a:sysClr>
              </a:solidFill>
              <a:prstDash val="dash"/>
              <a:miter lim="800000"/>
              <a:tailEnd type="triangle"/>
            </a:ln>
            <a:effectLst/>
          </p:spPr>
        </p:cxnSp>
      </p:grpSp>
      <p:sp>
        <p:nvSpPr>
          <p:cNvPr id="3" name="Text Placeholder 2">
            <a:extLst>
              <a:ext uri="{FF2B5EF4-FFF2-40B4-BE49-F238E27FC236}">
                <a16:creationId xmlns:a16="http://schemas.microsoft.com/office/drawing/2014/main" id="{B6392E34-3047-499F-AC1E-87A44F65A5D6}"/>
              </a:ext>
            </a:extLst>
          </p:cNvPr>
          <p:cNvSpPr>
            <a:spLocks noGrp="1"/>
          </p:cNvSpPr>
          <p:nvPr>
            <p:ph type="body" sz="quarter" idx="15"/>
          </p:nvPr>
        </p:nvSpPr>
        <p:spPr/>
        <p:txBody>
          <a:bodyPr/>
          <a:lstStyle/>
          <a:p>
            <a:endParaRPr lang="en-US"/>
          </a:p>
        </p:txBody>
      </p:sp>
    </p:spTree>
    <p:custDataLst>
      <p:tags r:id="rId1"/>
    </p:custDataLst>
    <p:extLst>
      <p:ext uri="{BB962C8B-B14F-4D97-AF65-F5344CB8AC3E}">
        <p14:creationId xmlns:p14="http://schemas.microsoft.com/office/powerpoint/2010/main" val="418523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80DC-048B-ACEC-905D-F952187C509E}"/>
              </a:ext>
            </a:extLst>
          </p:cNvPr>
          <p:cNvSpPr>
            <a:spLocks noGrp="1"/>
          </p:cNvSpPr>
          <p:nvPr>
            <p:ph type="title"/>
          </p:nvPr>
        </p:nvSpPr>
        <p:spPr/>
        <p:txBody>
          <a:bodyPr/>
          <a:lstStyle/>
          <a:p>
            <a:r>
              <a:rPr lang="en-GB" dirty="0"/>
              <a:t>Kofax Capture 1995-</a:t>
            </a:r>
          </a:p>
        </p:txBody>
      </p:sp>
      <p:sp>
        <p:nvSpPr>
          <p:cNvPr id="3" name="Slide Number Placeholder 2">
            <a:extLst>
              <a:ext uri="{FF2B5EF4-FFF2-40B4-BE49-F238E27FC236}">
                <a16:creationId xmlns:a16="http://schemas.microsoft.com/office/drawing/2014/main" id="{9334F206-BC79-877D-F5A0-99FAFBD6B3B7}"/>
              </a:ext>
            </a:extLst>
          </p:cNvPr>
          <p:cNvSpPr>
            <a:spLocks noGrp="1"/>
          </p:cNvSpPr>
          <p:nvPr>
            <p:ph type="sldNum" sz="quarter" idx="10"/>
          </p:nvPr>
        </p:nvSpPr>
        <p:spPr/>
        <p:txBody>
          <a:bodyPr/>
          <a:lstStyle/>
          <a:p>
            <a:fld id="{71D586D2-677B-458F-B417-DB589973A882}" type="slidenum">
              <a:rPr lang="en-US" smtClean="0"/>
              <a:pPr/>
              <a:t>9</a:t>
            </a:fld>
            <a:endParaRPr lang="en-US" dirty="0"/>
          </a:p>
        </p:txBody>
      </p:sp>
      <p:sp>
        <p:nvSpPr>
          <p:cNvPr id="75" name="Text Placeholder 74">
            <a:extLst>
              <a:ext uri="{FF2B5EF4-FFF2-40B4-BE49-F238E27FC236}">
                <a16:creationId xmlns:a16="http://schemas.microsoft.com/office/drawing/2014/main" id="{BA13C955-4582-74C2-E114-AE1E473EF0FE}"/>
              </a:ext>
            </a:extLst>
          </p:cNvPr>
          <p:cNvSpPr>
            <a:spLocks noGrp="1"/>
          </p:cNvSpPr>
          <p:nvPr>
            <p:ph type="body" sz="quarter" idx="14"/>
          </p:nvPr>
        </p:nvSpPr>
        <p:spPr/>
        <p:txBody>
          <a:bodyPr/>
          <a:lstStyle/>
          <a:p>
            <a:endParaRPr lang="en-GB" dirty="0"/>
          </a:p>
          <a:p>
            <a:endParaRPr lang="en-GB" dirty="0"/>
          </a:p>
          <a:p>
            <a:endParaRPr lang="en-GB" dirty="0"/>
          </a:p>
          <a:p>
            <a:r>
              <a:rPr lang="en-GB" dirty="0"/>
              <a:t>Linear workflows</a:t>
            </a:r>
          </a:p>
          <a:p>
            <a:r>
              <a:rPr lang="en-GB" dirty="0"/>
              <a:t>Additional components</a:t>
            </a:r>
          </a:p>
          <a:p>
            <a:pPr lvl="1"/>
            <a:r>
              <a:rPr lang="en-GB" dirty="0"/>
              <a:t>Email import, folder import, PDF, compression, Split, Merge</a:t>
            </a:r>
          </a:p>
          <a:p>
            <a:pPr lvl="1"/>
            <a:r>
              <a:rPr lang="en-GB" dirty="0"/>
              <a:t>Kofax Transformation Modules</a:t>
            </a:r>
          </a:p>
          <a:p>
            <a:pPr lvl="2"/>
            <a:r>
              <a:rPr lang="en-GB" dirty="0"/>
              <a:t>Extraction, Document Review, Correction, Validation, Verification, Learning</a:t>
            </a:r>
          </a:p>
        </p:txBody>
      </p:sp>
      <p:sp>
        <p:nvSpPr>
          <p:cNvPr id="76" name="Text Placeholder 75">
            <a:extLst>
              <a:ext uri="{FF2B5EF4-FFF2-40B4-BE49-F238E27FC236}">
                <a16:creationId xmlns:a16="http://schemas.microsoft.com/office/drawing/2014/main" id="{C308AAF6-E17C-9354-F8A4-CAB2C71912F5}"/>
              </a:ext>
            </a:extLst>
          </p:cNvPr>
          <p:cNvSpPr>
            <a:spLocks noGrp="1"/>
          </p:cNvSpPr>
          <p:nvPr>
            <p:ph type="body" sz="quarter" idx="15"/>
          </p:nvPr>
        </p:nvSpPr>
        <p:spPr/>
        <p:txBody>
          <a:bodyPr/>
          <a:lstStyle/>
          <a:p>
            <a:endParaRPr lang="en-GB"/>
          </a:p>
        </p:txBody>
      </p:sp>
      <p:pic>
        <p:nvPicPr>
          <p:cNvPr id="12" name="Picture 11">
            <a:extLst>
              <a:ext uri="{FF2B5EF4-FFF2-40B4-BE49-F238E27FC236}">
                <a16:creationId xmlns:a16="http://schemas.microsoft.com/office/drawing/2014/main" id="{395EBC49-25E0-BBFD-A2F4-A3341C15713A}"/>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2752289" y="1631107"/>
            <a:ext cx="810502" cy="810502"/>
          </a:xfrm>
          <a:prstGeom prst="rect">
            <a:avLst/>
          </a:prstGeom>
        </p:spPr>
      </p:pic>
      <p:pic>
        <p:nvPicPr>
          <p:cNvPr id="13" name="Picture 12">
            <a:extLst>
              <a:ext uri="{FF2B5EF4-FFF2-40B4-BE49-F238E27FC236}">
                <a16:creationId xmlns:a16="http://schemas.microsoft.com/office/drawing/2014/main" id="{3CFD07A8-E67A-BBC4-5F67-C64977451D34}"/>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4489292" y="1631107"/>
            <a:ext cx="810502" cy="810502"/>
          </a:xfrm>
          <a:prstGeom prst="rect">
            <a:avLst/>
          </a:prstGeom>
        </p:spPr>
      </p:pic>
      <p:sp>
        <p:nvSpPr>
          <p:cNvPr id="15" name="TextBox 14">
            <a:extLst>
              <a:ext uri="{FF2B5EF4-FFF2-40B4-BE49-F238E27FC236}">
                <a16:creationId xmlns:a16="http://schemas.microsoft.com/office/drawing/2014/main" id="{1D55A162-5694-AE1F-C67D-1DF80C0E9D01}"/>
              </a:ext>
            </a:extLst>
          </p:cNvPr>
          <p:cNvSpPr txBox="1"/>
          <p:nvPr/>
        </p:nvSpPr>
        <p:spPr>
          <a:xfrm>
            <a:off x="4119129"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pic>
        <p:nvPicPr>
          <p:cNvPr id="28" name="Picture 27">
            <a:extLst>
              <a:ext uri="{FF2B5EF4-FFF2-40B4-BE49-F238E27FC236}">
                <a16:creationId xmlns:a16="http://schemas.microsoft.com/office/drawing/2014/main" id="{F16C227C-73CD-A508-2804-1C7804B969DF}"/>
              </a:ext>
            </a:extLst>
          </p:cNvPr>
          <p:cNvPicPr>
            <a:picLocks noChangeAspect="1"/>
          </p:cNvPicPr>
          <p:nvPr/>
        </p:nvPicPr>
        <p:blipFill>
          <a:blip r:embed="rId5" cstate="screen">
            <a:grayscl/>
            <a:extLst>
              <a:ext uri="{28A0092B-C50C-407E-A947-70E740481C1C}">
                <a14:useLocalDpi xmlns:a14="http://schemas.microsoft.com/office/drawing/2010/main" val="0"/>
              </a:ext>
            </a:extLst>
          </a:blip>
          <a:srcRect/>
          <a:stretch/>
        </p:blipFill>
        <p:spPr>
          <a:xfrm>
            <a:off x="6014477" y="1631107"/>
            <a:ext cx="810502" cy="810502"/>
          </a:xfrm>
          <a:prstGeom prst="rect">
            <a:avLst/>
          </a:prstGeom>
        </p:spPr>
      </p:pic>
      <p:pic>
        <p:nvPicPr>
          <p:cNvPr id="29" name="Picture 28">
            <a:extLst>
              <a:ext uri="{FF2B5EF4-FFF2-40B4-BE49-F238E27FC236}">
                <a16:creationId xmlns:a16="http://schemas.microsoft.com/office/drawing/2014/main" id="{F39BBA10-F117-8DD1-11C4-07712BCF02F6}"/>
              </a:ext>
            </a:extLst>
          </p:cNvPr>
          <p:cNvPicPr>
            <a:picLocks noChangeAspect="1"/>
          </p:cNvPicPr>
          <p:nvPr/>
        </p:nvPicPr>
        <p:blipFill>
          <a:blip r:embed="rId6" cstate="screen">
            <a:grayscl/>
            <a:extLst>
              <a:ext uri="{28A0092B-C50C-407E-A947-70E740481C1C}">
                <a14:useLocalDpi xmlns:a14="http://schemas.microsoft.com/office/drawing/2010/main" val="0"/>
              </a:ext>
            </a:extLst>
          </a:blip>
          <a:srcRect/>
          <a:stretch/>
        </p:blipFill>
        <p:spPr>
          <a:xfrm>
            <a:off x="7746645" y="1666647"/>
            <a:ext cx="810502" cy="810502"/>
          </a:xfrm>
          <a:prstGeom prst="rect">
            <a:avLst/>
          </a:prstGeom>
        </p:spPr>
      </p:pic>
      <p:sp>
        <p:nvSpPr>
          <p:cNvPr id="49" name="Arrow: Chevron 48">
            <a:extLst>
              <a:ext uri="{FF2B5EF4-FFF2-40B4-BE49-F238E27FC236}">
                <a16:creationId xmlns:a16="http://schemas.microsoft.com/office/drawing/2014/main" id="{8E13A1F2-401C-34E6-BE9B-671D1ED8F11F}"/>
              </a:ext>
            </a:extLst>
          </p:cNvPr>
          <p:cNvSpPr/>
          <p:nvPr/>
        </p:nvSpPr>
        <p:spPr>
          <a:xfrm>
            <a:off x="6978889"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Arrow: Chevron 49">
            <a:extLst>
              <a:ext uri="{FF2B5EF4-FFF2-40B4-BE49-F238E27FC236}">
                <a16:creationId xmlns:a16="http://schemas.microsoft.com/office/drawing/2014/main" id="{AA8383A8-64EB-9307-E36D-64F2D8B15770}"/>
              </a:ext>
            </a:extLst>
          </p:cNvPr>
          <p:cNvSpPr/>
          <p:nvPr/>
        </p:nvSpPr>
        <p:spPr>
          <a:xfrm>
            <a:off x="5376372"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Arrow: Chevron 50">
            <a:extLst>
              <a:ext uri="{FF2B5EF4-FFF2-40B4-BE49-F238E27FC236}">
                <a16:creationId xmlns:a16="http://schemas.microsoft.com/office/drawing/2014/main" id="{96032EFC-43FB-6ECA-DE1B-CC71132042AE}"/>
              </a:ext>
            </a:extLst>
          </p:cNvPr>
          <p:cNvSpPr/>
          <p:nvPr/>
        </p:nvSpPr>
        <p:spPr>
          <a:xfrm>
            <a:off x="3678419" y="1752318"/>
            <a:ext cx="364242" cy="568081"/>
          </a:xfrm>
          <a:prstGeom prst="chevron">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CCA385E-429F-3FFE-A65D-AE93DB5B469E}"/>
              </a:ext>
            </a:extLst>
          </p:cNvPr>
          <p:cNvSpPr txBox="1"/>
          <p:nvPr/>
        </p:nvSpPr>
        <p:spPr>
          <a:xfrm>
            <a:off x="2472474" y="2522749"/>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Scan</a:t>
            </a:r>
          </a:p>
        </p:txBody>
      </p:sp>
      <p:sp>
        <p:nvSpPr>
          <p:cNvPr id="63" name="TextBox 62">
            <a:extLst>
              <a:ext uri="{FF2B5EF4-FFF2-40B4-BE49-F238E27FC236}">
                <a16:creationId xmlns:a16="http://schemas.microsoft.com/office/drawing/2014/main" id="{06C869B0-622B-20C1-D2BB-447013FF6DFB}"/>
              </a:ext>
            </a:extLst>
          </p:cNvPr>
          <p:cNvSpPr txBox="1"/>
          <p:nvPr/>
        </p:nvSpPr>
        <p:spPr>
          <a:xfrm>
            <a:off x="5765784"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Validate</a:t>
            </a:r>
          </a:p>
        </p:txBody>
      </p:sp>
      <p:sp>
        <p:nvSpPr>
          <p:cNvPr id="67" name="TextBox 66">
            <a:extLst>
              <a:ext uri="{FF2B5EF4-FFF2-40B4-BE49-F238E27FC236}">
                <a16:creationId xmlns:a16="http://schemas.microsoft.com/office/drawing/2014/main" id="{690747FA-0312-A075-25FF-9AD094C75622}"/>
              </a:ext>
            </a:extLst>
          </p:cNvPr>
          <p:cNvSpPr txBox="1"/>
          <p:nvPr/>
        </p:nvSpPr>
        <p:spPr>
          <a:xfrm>
            <a:off x="7466830" y="2531713"/>
            <a:ext cx="13701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Export</a:t>
            </a:r>
          </a:p>
        </p:txBody>
      </p:sp>
    </p:spTree>
    <p:custDataLst>
      <p:tags r:id="rId1"/>
    </p:custDataLst>
    <p:extLst>
      <p:ext uri="{BB962C8B-B14F-4D97-AF65-F5344CB8AC3E}">
        <p14:creationId xmlns:p14="http://schemas.microsoft.com/office/powerpoint/2010/main" val="2293131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20200207 KOFAX PPT TEMPLATE WLT 1.4_WIDESCREEN" val="rpuDLgmd"/>
  <p:tag name="ARTICULATE_SLIDE_COUNT" val="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2615</Words>
  <Application>Microsoft Office PowerPoint</Application>
  <PresentationFormat>Widescreen</PresentationFormat>
  <Paragraphs>445</Paragraphs>
  <Slides>23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Lato</vt:lpstr>
      <vt:lpstr>Noto Sans Symbols</vt:lpstr>
      <vt:lpstr>Symbol</vt:lpstr>
      <vt:lpstr>TT Norms</vt:lpstr>
      <vt:lpstr>Wingdings</vt:lpstr>
      <vt:lpstr>20200207 Kofax PPT TEMPLATE WLT 1.4_widescreen</vt:lpstr>
      <vt:lpstr>Kofax Intelligent Automation Platforms</vt:lpstr>
      <vt:lpstr>PowerPoint Presentation</vt:lpstr>
      <vt:lpstr>Our Automation Portfolio digitally transforms                        Content-Intensive Workflows… and differentiates us from the Competition </vt:lpstr>
      <vt:lpstr>Leading Fully Integrated Intelligent Automation Platform Driving Digital Workflow Transformation</vt:lpstr>
      <vt:lpstr>PowerPoint Presentation</vt:lpstr>
      <vt:lpstr>PowerPoint Presentation</vt:lpstr>
      <vt:lpstr>The Kofax IA platform is positioned to digitally transform content-intensive workflows</vt:lpstr>
      <vt:lpstr>Content workflow capabilities that span a broad set of use cases</vt:lpstr>
      <vt:lpstr>Kofax Capture 1995-</vt:lpstr>
      <vt:lpstr>Kofax Total Agility 2011-</vt:lpstr>
      <vt:lpstr>Kofax RPA – Robotic Process Automation – 2012</vt:lpstr>
      <vt:lpstr>RPA</vt:lpstr>
      <vt:lpstr>KTA &amp; Kofax RPA</vt:lpstr>
      <vt:lpstr>PowerPoint Presentation</vt:lpstr>
      <vt:lpstr>Quiz</vt:lpstr>
      <vt:lpstr>PowerPoint Presentation</vt:lpstr>
      <vt:lpstr>Competitive Landscape and Kofax’s Key Differentiators</vt:lpstr>
      <vt:lpstr>PowerPoint Presentation</vt:lpstr>
      <vt:lpstr>PowerPoint Presentation</vt:lpstr>
      <vt:lpstr>PowerPoint Presentation</vt:lpstr>
      <vt:lpstr>Kofax Solution Alignment</vt:lpstr>
      <vt:lpstr>We Continue to Execute the  Intelligent Automation Strategy we crafted in 2018</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Kofax Intelligent Automation Platforms</dc:title>
  <dc:creator/>
  <cp:lastModifiedBy/>
  <cp:revision>1</cp:revision>
  <dcterms:created xsi:type="dcterms:W3CDTF">2016-03-22T23:23:19Z</dcterms:created>
  <dcterms:modified xsi:type="dcterms:W3CDTF">2022-11-24T12:49:08Z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68AAA628-5260-4368-A62E-8FFD05D32AE8</vt:lpwstr>
  </property>
  <property fmtid="{D5CDD505-2E9C-101B-9397-08002B2CF9AE}" pid="3" name="ArticulatePath">
    <vt:lpwstr>https://kofaxinc-my.sharepoint.com/personal/david_wright_kofax_com/Documents/Sales Enablement/event/20221124 Community Live - Vienna/Kofax Workshop  #2 - Kofax Platforms</vt:lpwstr>
  </property>
</Properties>
</file>